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5" r:id="rId3"/>
    <p:sldId id="257" r:id="rId4"/>
    <p:sldId id="279" r:id="rId5"/>
    <p:sldId id="277" r:id="rId6"/>
    <p:sldId id="266" r:id="rId7"/>
    <p:sldId id="263" r:id="rId8"/>
    <p:sldId id="285" r:id="rId9"/>
    <p:sldId id="264" r:id="rId10"/>
    <p:sldId id="283" r:id="rId11"/>
    <p:sldId id="286" r:id="rId12"/>
    <p:sldId id="271" r:id="rId13"/>
    <p:sldId id="274" r:id="rId14"/>
    <p:sldId id="273" r:id="rId15"/>
    <p:sldId id="268" r:id="rId16"/>
    <p:sldId id="272" r:id="rId17"/>
    <p:sldId id="284" r:id="rId18"/>
    <p:sldId id="287" r:id="rId19"/>
    <p:sldId id="275" r:id="rId20"/>
    <p:sldId id="269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405"/>
  </p:normalViewPr>
  <p:slideViewPr>
    <p:cSldViewPr snapToGrid="0">
      <p:cViewPr varScale="1">
        <p:scale>
          <a:sx n="113" d="100"/>
          <a:sy n="113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smtClean="0"/>
              <a:t>5/15/26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5/15/26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5/15/26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  <a:cs typeface="Arial" panose="020B0604020202020204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  <a:cs typeface="Arial" panose="020B0604020202020204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5/15/26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5/15/26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5/15/26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5/15/26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smtClean="0"/>
              <a:t>5/15/26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smtClean="0"/>
              <a:t>5/15/26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5/15/26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5/15/26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5/15/26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5/15/26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5/15/26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5/15/26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5/15/26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5/15/26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5/15/26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gilmanovsa1109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2102" y="918082"/>
            <a:ext cx="11332724" cy="2387600"/>
          </a:xfrm>
        </p:spPr>
        <p:txBody>
          <a:bodyPr>
            <a:noAutofit/>
          </a:bodyPr>
          <a:lstStyle/>
          <a:p>
            <a:pPr algn="ctr"/>
            <a:r>
              <a:rPr lang="ru-RU" b="1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МОТИВАЦИЯ УЧАСТНИКОВ ОБРАЗОВАТЕЛЬНОГО ПРОЦЕССА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80034" y="3789463"/>
            <a:ext cx="9144000" cy="2387600"/>
          </a:xfrm>
        </p:spPr>
        <p:txBody>
          <a:bodyPr>
            <a:normAutofit/>
          </a:bodyPr>
          <a:lstStyle/>
          <a:p>
            <a:pPr algn="r"/>
            <a:r>
              <a:rPr lang="ru-RU" sz="4000" dirty="0"/>
              <a:t>Гильманов Сергей Амирович</a:t>
            </a:r>
          </a:p>
          <a:p>
            <a:pPr algn="r"/>
            <a:r>
              <a:rPr lang="ru-RU" sz="3200" dirty="0"/>
              <a:t>Югорский государственный университет (г. Ханты-Мансийск)</a:t>
            </a:r>
          </a:p>
          <a:p>
            <a:pPr algn="r"/>
            <a:r>
              <a:rPr lang="en-US" sz="2800" i="1" kern="100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2800" i="1" kern="100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i="1" kern="100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ru-RU" sz="2800" i="1" kern="100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i="1" u="sng" kern="100" cap="none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gsa1109</a:t>
            </a:r>
            <a:r>
              <a:rPr lang="ru-RU" sz="2800" i="1" u="sng" kern="100" cap="none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@</a:t>
            </a:r>
            <a:r>
              <a:rPr lang="en-US" sz="2800" i="1" u="sng" kern="100" cap="none" dirty="0">
                <a:solidFill>
                  <a:srgbClr val="0563C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yandex</a:t>
            </a:r>
            <a:r>
              <a:rPr lang="ru-RU" sz="2800" i="1" u="sng" kern="100" cap="none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</a:t>
            </a:r>
            <a:r>
              <a:rPr lang="en-US" sz="2800" i="1" u="sng" kern="100" cap="none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ru</a:t>
            </a:r>
            <a:r>
              <a:rPr lang="en-US" sz="2800" i="1" kern="100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kern="100" cap="non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en-US" sz="3200" b="1"/>
              <a:t>Особенности мотивации педагогов в условиях цифровизации образования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264160" y="2603500"/>
            <a:ext cx="11768455" cy="4048125"/>
          </a:xfrm>
        </p:spPr>
        <p:txBody>
          <a:bodyPr>
            <a:noAutofit/>
          </a:bodyPr>
          <a:lstStyle/>
          <a:p>
            <a:r>
              <a:rPr lang="ru-RU" altLang="en-US" sz="2800" b="1"/>
              <a:t>Новая роль педагога</a:t>
            </a:r>
            <a:r>
              <a:rPr lang="ru-RU" altLang="en-US" sz="2800"/>
              <a:t>: не транслятор знаний, а тьютор, организатор взаимодействия в цифровой среде: мотивы освоения личностных характеристик современных учащихся</a:t>
            </a:r>
          </a:p>
          <a:p>
            <a:r>
              <a:rPr lang="ru-RU" altLang="en-US" sz="2800" b="1"/>
              <a:t>Использование современных ИКТ</a:t>
            </a:r>
            <a:r>
              <a:rPr lang="ru-RU" altLang="en-US" sz="2800"/>
              <a:t>: мотивы повышения цифровой грамотности</a:t>
            </a:r>
          </a:p>
          <a:p>
            <a:r>
              <a:rPr lang="ru-RU" altLang="en-US" sz="2800" b="1"/>
              <a:t>Рост опосредованности взаимодействия с учащимися</a:t>
            </a:r>
            <a:r>
              <a:rPr lang="ru-RU" altLang="en-US" sz="2800"/>
              <a:t>: мотиваы самосовершенствования в презентационных, организационных, контрольных областях действий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A3B179-461A-347E-9D75-8132445A6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ИИ </a:t>
            </a:r>
            <a:r>
              <a:rPr lang="ru-RU"/>
              <a:t>и трудовая </a:t>
            </a:r>
            <a:r>
              <a:rPr lang="ru-RU" dirty="0"/>
              <a:t>мотивация педагогов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371001D-1D84-DC5C-4BF4-CFF5F5098E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839" y="2457450"/>
            <a:ext cx="11883481" cy="388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698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2160" y="671195"/>
            <a:ext cx="10563860" cy="1439545"/>
          </a:xfrm>
        </p:spPr>
        <p:txBody>
          <a:bodyPr/>
          <a:lstStyle/>
          <a:p>
            <a:pPr algn="ctr"/>
            <a:r>
              <a:rPr lang="en-US" altLang="en-US" b="1" dirty="0"/>
              <a:t>Инструменты</a:t>
            </a:r>
            <a:r>
              <a:rPr lang="en-US" altLang="ru-RU" b="1" dirty="0"/>
              <a:t> </a:t>
            </a:r>
            <a:r>
              <a:rPr lang="en-US" altLang="en-US" b="1" dirty="0"/>
              <a:t>для</a:t>
            </a:r>
            <a:r>
              <a:rPr lang="en-US" altLang="ru-RU" b="1" dirty="0"/>
              <a:t> </a:t>
            </a:r>
            <a:r>
              <a:rPr lang="en-US" altLang="en-US" b="1" dirty="0"/>
              <a:t>повышения</a:t>
            </a:r>
            <a:r>
              <a:rPr lang="en-US" altLang="ru-RU" b="1" dirty="0"/>
              <a:t> </a:t>
            </a:r>
            <a:r>
              <a:rPr lang="en-US" altLang="en-US" b="1" dirty="0"/>
              <a:t>мотивации</a:t>
            </a:r>
            <a:r>
              <a:rPr lang="en-US" altLang="ru-RU" b="1" dirty="0"/>
              <a:t> </a:t>
            </a:r>
            <a:r>
              <a:rPr lang="en-US" altLang="en-US" b="1" dirty="0"/>
              <a:t>учителей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110903"/>
            <a:ext cx="12192000" cy="4591455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endParaRPr lang="ru-RU" sz="1800" kern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altLang="en-US" sz="36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</a:t>
            </a:r>
            <a:r>
              <a:rPr lang="en-US" altLang="en-US" sz="28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Признание</a:t>
            </a:r>
            <a:r>
              <a:rPr lang="" altLang="en-US" sz="28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ru-RU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публичная</a:t>
            </a:r>
            <a:r>
              <a:rPr lang="en-US" altLang="ru-RU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благодарность</a:t>
            </a:r>
            <a:r>
              <a:rPr lang="en-US" altLang="ru-RU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конкурсы</a:t>
            </a:r>
            <a:r>
              <a:rPr lang="en-US" altLang="ru-RU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" altLang="en-US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altLang="en-US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</a:t>
            </a:r>
            <a:r>
              <a:rPr lang="en-US" altLang="ru-RU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r>
              <a:rPr lang="" altLang="en-US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altLang="ru-RU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altLang="en-US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</a:t>
            </a:r>
            <a:r>
              <a:rPr lang="en-US" altLang="en-US" sz="28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Автономия</a:t>
            </a:r>
            <a:r>
              <a:rPr lang="" altLang="en-US" sz="28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ru-RU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свобода</a:t>
            </a:r>
            <a:r>
              <a:rPr lang="en-US" altLang="ru-RU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altLang="ru-RU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выборе</a:t>
            </a:r>
            <a:r>
              <a:rPr lang="en-US" altLang="ru-RU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</a:t>
            </a:r>
            <a:r>
              <a:rPr lang="en-US" altLang="ru-RU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материалов</a:t>
            </a:r>
            <a:r>
              <a:rPr lang="en-US" altLang="ru-RU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altLang="en-US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</a:t>
            </a:r>
            <a:r>
              <a:rPr lang="en-US" altLang="en-US" sz="28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Профессиональный</a:t>
            </a:r>
            <a:r>
              <a:rPr lang="en-US" altLang="ru-RU" sz="28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рост</a:t>
            </a:r>
            <a:r>
              <a:rPr lang="" altLang="en-US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ru-RU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курсы</a:t>
            </a:r>
            <a:r>
              <a:rPr lang="en-US" altLang="ru-RU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стажировки</a:t>
            </a:r>
            <a:r>
              <a:rPr lang="en-US" altLang="ru-RU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наставничество</a:t>
            </a:r>
            <a:r>
              <a:rPr lang="en-US" altLang="ru-RU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altLang="en-US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</a:t>
            </a:r>
            <a:r>
              <a:rPr lang="en-US" altLang="en-US" sz="28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</a:t>
            </a:r>
            <a:r>
              <a:rPr lang="en-US" altLang="ru-RU" sz="28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бюрократии</a:t>
            </a:r>
            <a:r>
              <a:rPr lang="" altLang="en-US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ru-RU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цифровые</a:t>
            </a:r>
            <a:r>
              <a:rPr lang="en-US" altLang="ru-RU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помощники</a:t>
            </a:r>
            <a:r>
              <a:rPr lang="en-US" altLang="ru-RU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чёткие</a:t>
            </a:r>
            <a:r>
              <a:rPr lang="en-US" altLang="ru-RU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регламенты</a:t>
            </a:r>
            <a:r>
              <a:rPr lang="en-US" altLang="ru-RU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altLang="en-US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</a:t>
            </a:r>
            <a:r>
              <a:rPr lang="en-US" altLang="en-US" sz="28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</a:t>
            </a:r>
            <a:r>
              <a:rPr lang="" altLang="en-US" sz="28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ru-RU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</a:t>
            </a:r>
            <a:r>
              <a:rPr lang="en-US" altLang="ru-RU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</a:t>
            </a:r>
            <a:r>
              <a:rPr lang="en-US" altLang="ru-RU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горизонтальное</a:t>
            </a:r>
            <a:r>
              <a:rPr lang="en-US" altLang="ru-RU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</a:t>
            </a:r>
            <a:r>
              <a:rPr lang="en-US" altLang="ru-RU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algn="just">
              <a:spcBef>
                <a:spcPts val="1000"/>
              </a:spcBef>
              <a:buNone/>
            </a:pPr>
            <a:r>
              <a:rPr lang="en-US" altLang="en-US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Плохой учитель преподносит истину, хороший учит ее находить (Адольф Дистервег)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077" y="505839"/>
            <a:ext cx="9817846" cy="1770434"/>
          </a:xfrm>
        </p:spPr>
        <p:txBody>
          <a:bodyPr/>
          <a:lstStyle/>
          <a:p>
            <a:pPr algn="ctr"/>
            <a:r>
              <a:rPr lang="en-US" altLang="en-US" sz="4000" b="1" dirty="0"/>
              <a:t>Мотивация</a:t>
            </a:r>
            <a:r>
              <a:rPr lang="en-US" altLang="ru-RU" sz="4000" b="1" dirty="0"/>
              <a:t> </a:t>
            </a:r>
            <a:r>
              <a:rPr lang="en-US" altLang="en-US" sz="4000" b="1" dirty="0"/>
              <a:t>родителей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198450"/>
            <a:ext cx="12192000" cy="46595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400" b="1" i="1" dirty="0">
                <a:solidFill>
                  <a:srgbClr val="FF0000"/>
                </a:solidFill>
              </a:rPr>
              <a:t>Проблема</a:t>
            </a:r>
            <a:r>
              <a:rPr lang="en-US" altLang="ru-RU" sz="2400" b="1" i="1" dirty="0">
                <a:solidFill>
                  <a:srgbClr val="FF0000"/>
                </a:solidFill>
              </a:rPr>
              <a:t>: </a:t>
            </a:r>
            <a:r>
              <a:rPr lang="en-US" altLang="en-US" sz="2400" b="1" i="1" dirty="0">
                <a:solidFill>
                  <a:srgbClr val="FF0000"/>
                </a:solidFill>
              </a:rPr>
              <a:t>родители</a:t>
            </a:r>
            <a:r>
              <a:rPr lang="en-US" altLang="ru-RU" sz="2400" b="1" i="1" dirty="0">
                <a:solidFill>
                  <a:srgbClr val="FF0000"/>
                </a:solidFill>
              </a:rPr>
              <a:t> </a:t>
            </a:r>
            <a:r>
              <a:rPr lang="en-US" altLang="en-US" sz="2400" b="1" i="1" dirty="0">
                <a:solidFill>
                  <a:srgbClr val="FF0000"/>
                </a:solidFill>
              </a:rPr>
              <a:t>либо</a:t>
            </a:r>
            <a:r>
              <a:rPr lang="en-US" altLang="ru-RU" sz="2400" b="1" i="1" dirty="0">
                <a:solidFill>
                  <a:srgbClr val="FF0000"/>
                </a:solidFill>
              </a:rPr>
              <a:t> </a:t>
            </a:r>
            <a:r>
              <a:rPr lang="en-US" altLang="en-US" sz="2400" b="1" i="1" dirty="0">
                <a:solidFill>
                  <a:srgbClr val="FF0000"/>
                </a:solidFill>
              </a:rPr>
              <a:t>выпадают</a:t>
            </a:r>
            <a:r>
              <a:rPr lang="en-US" altLang="ru-RU" sz="2400" b="1" i="1" dirty="0">
                <a:solidFill>
                  <a:srgbClr val="FF0000"/>
                </a:solidFill>
              </a:rPr>
              <a:t> </a:t>
            </a:r>
            <a:r>
              <a:rPr lang="en-US" altLang="en-US" sz="2400" b="1" i="1" dirty="0">
                <a:solidFill>
                  <a:srgbClr val="FF0000"/>
                </a:solidFill>
              </a:rPr>
              <a:t>из</a:t>
            </a:r>
            <a:r>
              <a:rPr lang="en-US" altLang="ru-RU" sz="2400" b="1" i="1" dirty="0">
                <a:solidFill>
                  <a:srgbClr val="FF0000"/>
                </a:solidFill>
              </a:rPr>
              <a:t> </a:t>
            </a:r>
            <a:r>
              <a:rPr lang="en-US" altLang="en-US" sz="2400" b="1" i="1" dirty="0">
                <a:solidFill>
                  <a:srgbClr val="FF0000"/>
                </a:solidFill>
              </a:rPr>
              <a:t>процесса</a:t>
            </a:r>
            <a:r>
              <a:rPr lang="en-US" altLang="ru-RU" sz="2400" b="1" i="1" dirty="0">
                <a:solidFill>
                  <a:srgbClr val="FF0000"/>
                </a:solidFill>
              </a:rPr>
              <a:t>, </a:t>
            </a:r>
            <a:r>
              <a:rPr lang="en-US" altLang="en-US" sz="2400" b="1" i="1" dirty="0">
                <a:solidFill>
                  <a:srgbClr val="FF0000"/>
                </a:solidFill>
              </a:rPr>
              <a:t>либо</a:t>
            </a:r>
            <a:r>
              <a:rPr lang="en-US" altLang="ru-RU" sz="2400" b="1" i="1" dirty="0">
                <a:solidFill>
                  <a:srgbClr val="FF0000"/>
                </a:solidFill>
              </a:rPr>
              <a:t> </a:t>
            </a:r>
            <a:r>
              <a:rPr lang="en-US" altLang="en-US" sz="2400" b="1" i="1" dirty="0">
                <a:solidFill>
                  <a:srgbClr val="FF0000"/>
                </a:solidFill>
              </a:rPr>
              <a:t>гиперконтролируют</a:t>
            </a:r>
            <a:r>
              <a:rPr lang="en-US" altLang="ru-RU" sz="2400" b="1" i="1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altLang="en-US" sz="2400" b="1" dirty="0"/>
              <a:t>Их</a:t>
            </a:r>
            <a:r>
              <a:rPr lang="en-US" altLang="ru-RU" sz="2400" b="1" dirty="0"/>
              <a:t> </a:t>
            </a:r>
            <a:r>
              <a:rPr lang="en-US" altLang="en-US" sz="2400" b="1" dirty="0"/>
              <a:t>мотивы</a:t>
            </a:r>
            <a:r>
              <a:rPr lang="en-US" altLang="ru-RU" sz="2400" b="1" dirty="0"/>
              <a:t>:</a:t>
            </a:r>
          </a:p>
          <a:p>
            <a:r>
              <a:rPr lang="en-US" altLang="en-US" dirty="0"/>
              <a:t></a:t>
            </a:r>
            <a:r>
              <a:rPr lang="en-US" altLang="en-US" sz="2000" dirty="0"/>
              <a:t>гордость</a:t>
            </a:r>
            <a:r>
              <a:rPr lang="en-US" altLang="ru-RU" sz="2000" dirty="0"/>
              <a:t> </a:t>
            </a:r>
            <a:r>
              <a:rPr lang="en-US" altLang="en-US" sz="2000" dirty="0"/>
              <a:t>за</a:t>
            </a:r>
            <a:r>
              <a:rPr lang="en-US" altLang="ru-RU" sz="2000" dirty="0"/>
              <a:t> </a:t>
            </a:r>
            <a:r>
              <a:rPr lang="en-US" altLang="en-US" sz="2000" dirty="0"/>
              <a:t>успехи</a:t>
            </a:r>
            <a:r>
              <a:rPr lang="en-US" altLang="ru-RU" sz="2000" dirty="0"/>
              <a:t> </a:t>
            </a:r>
            <a:r>
              <a:rPr lang="en-US" altLang="en-US" sz="2000" dirty="0"/>
              <a:t>ребёнка</a:t>
            </a:r>
          </a:p>
          <a:p>
            <a:r>
              <a:rPr lang="en-US" altLang="en-US" sz="2000" dirty="0"/>
              <a:t>снижение</a:t>
            </a:r>
            <a:r>
              <a:rPr lang="en-US" altLang="ru-RU" sz="2000" dirty="0"/>
              <a:t> </a:t>
            </a:r>
            <a:r>
              <a:rPr lang="en-US" altLang="en-US" sz="2000" dirty="0"/>
              <a:t>тревожности</a:t>
            </a:r>
          </a:p>
          <a:p>
            <a:r>
              <a:rPr lang="en-US" altLang="en-US" sz="2000" dirty="0"/>
              <a:t>позитивные</a:t>
            </a:r>
            <a:r>
              <a:rPr lang="en-US" altLang="ru-RU" sz="2000" dirty="0"/>
              <a:t> </a:t>
            </a:r>
            <a:r>
              <a:rPr lang="en-US" altLang="en-US" sz="2000" dirty="0"/>
              <a:t>отношения</a:t>
            </a:r>
            <a:r>
              <a:rPr lang="en-US" altLang="ru-RU" sz="2000" dirty="0"/>
              <a:t> </a:t>
            </a:r>
            <a:r>
              <a:rPr lang="en-US" altLang="en-US" sz="2000" dirty="0"/>
              <a:t>со</a:t>
            </a:r>
            <a:r>
              <a:rPr lang="en-US" altLang="ru-RU" sz="2000" dirty="0"/>
              <a:t> </a:t>
            </a:r>
            <a:r>
              <a:rPr lang="en-US" altLang="en-US" sz="2000" dirty="0"/>
              <a:t>школой</a:t>
            </a:r>
          </a:p>
          <a:p>
            <a:pPr marL="0" algn="l">
              <a:buNone/>
            </a:pPr>
            <a:r>
              <a:rPr lang="en-US" altLang="en-US" sz="2400" b="1" dirty="0"/>
              <a:t>Что работает:</a:t>
            </a:r>
          </a:p>
          <a:p>
            <a:r>
              <a:rPr lang="en-US" altLang="en-US" dirty="0"/>
              <a:t></a:t>
            </a:r>
            <a:r>
              <a:rPr lang="en-US" altLang="en-US" sz="2000" dirty="0"/>
              <a:t>понятная</a:t>
            </a:r>
            <a:r>
              <a:rPr lang="en-US" altLang="ru-RU" sz="2000" dirty="0"/>
              <a:t> </a:t>
            </a:r>
            <a:r>
              <a:rPr lang="en-US" altLang="en-US" sz="2000" dirty="0"/>
              <a:t>обратная</a:t>
            </a:r>
            <a:r>
              <a:rPr lang="en-US" altLang="ru-RU" sz="2000" dirty="0"/>
              <a:t> </a:t>
            </a:r>
            <a:r>
              <a:rPr lang="en-US" altLang="en-US" sz="2000" dirty="0"/>
              <a:t>связь</a:t>
            </a:r>
            <a:r>
              <a:rPr lang="en-US" altLang="ru-RU" sz="2000" dirty="0"/>
              <a:t> (</a:t>
            </a:r>
            <a:r>
              <a:rPr lang="en-US" altLang="en-US" sz="2000" dirty="0"/>
              <a:t>не</a:t>
            </a:r>
            <a:r>
              <a:rPr lang="en-US" altLang="ru-RU" sz="2000" dirty="0"/>
              <a:t> </a:t>
            </a:r>
            <a:r>
              <a:rPr lang="en-US" altLang="en-US" sz="2000" dirty="0"/>
              <a:t>дневник</a:t>
            </a:r>
            <a:r>
              <a:rPr lang="en-US" altLang="ru-RU" sz="2000" dirty="0"/>
              <a:t>.</a:t>
            </a:r>
            <a:r>
              <a:rPr lang="en-US" altLang="en-US" sz="2000" dirty="0"/>
              <a:t>ру</a:t>
            </a:r>
            <a:r>
              <a:rPr lang="en-US" altLang="ru-RU" sz="2000" dirty="0"/>
              <a:t>, </a:t>
            </a:r>
            <a:r>
              <a:rPr lang="en-US" altLang="en-US" sz="2000" dirty="0"/>
              <a:t>а</a:t>
            </a:r>
            <a:r>
              <a:rPr lang="en-US" altLang="ru-RU" sz="2000" dirty="0"/>
              <a:t> </a:t>
            </a:r>
            <a:r>
              <a:rPr lang="en-US" altLang="en-US" sz="2000" dirty="0"/>
              <a:t>краткие</a:t>
            </a:r>
            <a:r>
              <a:rPr lang="en-US" altLang="ru-RU" sz="2000" dirty="0"/>
              <a:t> </a:t>
            </a:r>
            <a:r>
              <a:rPr lang="en-US" altLang="en-US" sz="2000" dirty="0"/>
              <a:t>отчёты</a:t>
            </a:r>
            <a:r>
              <a:rPr lang="en-US" altLang="ru-RU" sz="2000" dirty="0"/>
              <a:t>)</a:t>
            </a:r>
          </a:p>
          <a:p>
            <a:r>
              <a:rPr lang="en-US" altLang="en-US" sz="2000" dirty="0"/>
              <a:t>совместные</a:t>
            </a:r>
            <a:r>
              <a:rPr lang="en-US" altLang="ru-RU" sz="2000" dirty="0"/>
              <a:t> </a:t>
            </a:r>
            <a:r>
              <a:rPr lang="en-US" altLang="en-US" sz="2000" dirty="0"/>
              <a:t>мероприятия</a:t>
            </a:r>
            <a:r>
              <a:rPr lang="en-US" altLang="ru-RU" sz="2000" dirty="0"/>
              <a:t> (</a:t>
            </a:r>
            <a:r>
              <a:rPr lang="en-US" altLang="en-US" sz="2000" dirty="0"/>
              <a:t>неформально</a:t>
            </a:r>
            <a:r>
              <a:rPr lang="en-US" altLang="ru-RU" sz="2000" dirty="0"/>
              <a:t>)</a:t>
            </a:r>
          </a:p>
          <a:p>
            <a:r>
              <a:rPr lang="en-US" altLang="en-US" sz="2000" dirty="0"/>
              <a:t>обучение</a:t>
            </a:r>
            <a:r>
              <a:rPr lang="en-US" altLang="ru-RU" sz="2000" dirty="0"/>
              <a:t> </a:t>
            </a:r>
            <a:r>
              <a:rPr lang="en-US" altLang="en-US" sz="2000" dirty="0"/>
              <a:t>родителей</a:t>
            </a:r>
            <a:r>
              <a:rPr lang="en-US" altLang="ru-RU" sz="2000" dirty="0"/>
              <a:t> (</a:t>
            </a:r>
            <a:r>
              <a:rPr lang="en-US" altLang="en-US" sz="2000" dirty="0"/>
              <a:t>как</a:t>
            </a:r>
            <a:r>
              <a:rPr lang="en-US" altLang="ru-RU" sz="2000" dirty="0"/>
              <a:t> </a:t>
            </a:r>
            <a:r>
              <a:rPr lang="en-US" altLang="en-US" sz="2000" dirty="0"/>
              <a:t>помогать</a:t>
            </a:r>
            <a:r>
              <a:rPr lang="en-US" altLang="ru-RU" sz="2000" dirty="0"/>
              <a:t> </a:t>
            </a:r>
            <a:r>
              <a:rPr lang="en-US" altLang="en-US" sz="2000" dirty="0"/>
              <a:t>с</a:t>
            </a:r>
            <a:r>
              <a:rPr lang="en-US" altLang="ru-RU" sz="2000" dirty="0"/>
              <a:t> </a:t>
            </a:r>
            <a:r>
              <a:rPr lang="en-US" altLang="en-US" sz="2000" dirty="0"/>
              <a:t>уроками</a:t>
            </a:r>
            <a:r>
              <a:rPr lang="en-US" altLang="ru-RU" sz="2000" dirty="0"/>
              <a:t> </a:t>
            </a:r>
            <a:r>
              <a:rPr lang="en-US" altLang="en-US" sz="2000" dirty="0"/>
              <a:t>без</a:t>
            </a:r>
            <a:r>
              <a:rPr lang="en-US" altLang="ru-RU" sz="2000" dirty="0"/>
              <a:t> </a:t>
            </a:r>
            <a:r>
              <a:rPr lang="en-US" altLang="en-US" sz="2000" dirty="0"/>
              <a:t>стресса</a:t>
            </a:r>
            <a:r>
              <a:rPr lang="en-US" altLang="ru-RU" sz="2000" dirty="0"/>
              <a:t>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3387" y="554477"/>
            <a:ext cx="11031165" cy="1527242"/>
          </a:xfrm>
        </p:spPr>
        <p:txBody>
          <a:bodyPr/>
          <a:lstStyle/>
          <a:p>
            <a:pPr algn="ctr"/>
            <a:r>
              <a:rPr lang="en-US" altLang="en-US" sz="4400" b="1" dirty="0"/>
              <a:t>Взаимодействие</a:t>
            </a:r>
            <a:r>
              <a:rPr lang="en-US" altLang="ru-RU" sz="4400" b="1" dirty="0"/>
              <a:t> </a:t>
            </a:r>
            <a:r>
              <a:rPr lang="en-US" altLang="en-US" sz="4400" b="1" dirty="0"/>
              <a:t>школа</a:t>
            </a:r>
            <a:r>
              <a:rPr lang="en-US" altLang="ru-RU" sz="4400" b="1" dirty="0"/>
              <a:t> – </a:t>
            </a:r>
            <a:r>
              <a:rPr lang="en-US" altLang="en-US" sz="4400" b="1" dirty="0"/>
              <a:t>семья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3736" y="2276272"/>
            <a:ext cx="11731558" cy="4396902"/>
          </a:xfrm>
        </p:spPr>
        <p:txBody>
          <a:bodyPr>
            <a:noAutofit/>
          </a:bodyPr>
          <a:lstStyle/>
          <a:p>
            <a:pPr>
              <a:buFont typeface="Wingdings" panose="05000000000000000000" charset="0"/>
              <a:buChar char="ü"/>
            </a:pPr>
            <a:r>
              <a:rPr lang="ru-RU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200" dirty="0"/>
              <a:t>Совместные</a:t>
            </a:r>
            <a:r>
              <a:rPr lang="en-US" altLang="ru-RU" sz="3200" dirty="0"/>
              <a:t> </a:t>
            </a:r>
            <a:r>
              <a:rPr lang="en-US" altLang="en-US" sz="3200" dirty="0"/>
              <a:t>проекты</a:t>
            </a:r>
            <a:r>
              <a:rPr lang="en-US" altLang="ru-RU" sz="3200" dirty="0"/>
              <a:t> (</a:t>
            </a:r>
            <a:r>
              <a:rPr lang="en-US" altLang="en-US" sz="3200" dirty="0"/>
              <a:t>выставки</a:t>
            </a:r>
            <a:r>
              <a:rPr lang="en-US" altLang="ru-RU" sz="3200" dirty="0"/>
              <a:t>, </a:t>
            </a:r>
            <a:r>
              <a:rPr lang="en-US" altLang="en-US" sz="3200" dirty="0"/>
              <a:t>экоакции</a:t>
            </a:r>
            <a:r>
              <a:rPr lang="en-US" altLang="ru-RU" sz="3200" dirty="0"/>
              <a:t>, </a:t>
            </a:r>
            <a:r>
              <a:rPr lang="en-US" altLang="en-US" sz="3200" dirty="0"/>
              <a:t>спектакли</a:t>
            </a:r>
            <a:r>
              <a:rPr lang="ru-RU" altLang="en-US" sz="3200" dirty="0"/>
              <a:t> и т.п.</a:t>
            </a:r>
            <a:r>
              <a:rPr lang="en-US" altLang="ru-RU" sz="3200" dirty="0"/>
              <a:t>)</a:t>
            </a:r>
          </a:p>
          <a:p>
            <a:pPr>
              <a:buFont typeface="Wingdings" panose="05000000000000000000" charset="0"/>
              <a:buChar char="ü"/>
            </a:pPr>
            <a:r>
              <a:rPr lang="en-US" altLang="en-US" sz="3200" dirty="0"/>
              <a:t>Родительские</a:t>
            </a:r>
            <a:r>
              <a:rPr lang="en-US" altLang="ru-RU" sz="3200" dirty="0"/>
              <a:t> </a:t>
            </a:r>
            <a:r>
              <a:rPr lang="en-US" altLang="en-US" sz="3200" dirty="0"/>
              <a:t>лектории</a:t>
            </a:r>
            <a:r>
              <a:rPr lang="en-US" altLang="ru-RU" sz="3200" dirty="0"/>
              <a:t> (</a:t>
            </a:r>
            <a:r>
              <a:rPr lang="" altLang="en-US" sz="3200" dirty="0"/>
              <a:t>«</a:t>
            </a:r>
            <a:r>
              <a:rPr lang="en-US" altLang="en-US" sz="3200" dirty="0"/>
              <a:t>Как</a:t>
            </a:r>
            <a:r>
              <a:rPr lang="en-US" altLang="ru-RU" sz="3200" dirty="0"/>
              <a:t> </a:t>
            </a:r>
            <a:r>
              <a:rPr lang="en-US" altLang="en-US" sz="3200" dirty="0"/>
              <a:t>хвалить</a:t>
            </a:r>
            <a:r>
              <a:rPr lang="en-US" altLang="ru-RU" sz="3200" dirty="0"/>
              <a:t> </a:t>
            </a:r>
            <a:r>
              <a:rPr lang="en-US" altLang="en-US" sz="3200" dirty="0"/>
              <a:t>правильно</a:t>
            </a:r>
            <a:r>
              <a:rPr lang="" altLang="en-US" sz="3200" dirty="0"/>
              <a:t>»</a:t>
            </a:r>
            <a:r>
              <a:rPr lang="en-US" altLang="ru-RU" sz="3200" dirty="0"/>
              <a:t>)</a:t>
            </a:r>
          </a:p>
          <a:p>
            <a:pPr>
              <a:buFont typeface="Wingdings" panose="05000000000000000000" charset="0"/>
              <a:buChar char="ü"/>
            </a:pPr>
            <a:r>
              <a:rPr lang="en-US" altLang="en-US" sz="3200" dirty="0"/>
              <a:t>Привлечение</a:t>
            </a:r>
            <a:r>
              <a:rPr lang="en-US" altLang="ru-RU" sz="3200" dirty="0"/>
              <a:t> </a:t>
            </a:r>
            <a:r>
              <a:rPr lang="en-US" altLang="en-US" sz="3200" dirty="0"/>
              <a:t>родителей</a:t>
            </a:r>
            <a:r>
              <a:rPr lang="en-US" altLang="ru-RU" sz="3200" dirty="0"/>
              <a:t> </a:t>
            </a:r>
            <a:r>
              <a:rPr lang="en-US" altLang="en-US" sz="3200" dirty="0"/>
              <a:t>как</a:t>
            </a:r>
            <a:r>
              <a:rPr lang="en-US" altLang="ru-RU" sz="3200" dirty="0"/>
              <a:t> </a:t>
            </a:r>
            <a:r>
              <a:rPr lang="en-US" altLang="en-US" sz="3200" dirty="0"/>
              <a:t>экспертов</a:t>
            </a:r>
            <a:r>
              <a:rPr lang="en-US" altLang="ru-RU" sz="3200" dirty="0"/>
              <a:t> (</a:t>
            </a:r>
            <a:r>
              <a:rPr lang="en-US" altLang="en-US" sz="3200" dirty="0"/>
              <a:t>профессии</a:t>
            </a:r>
            <a:r>
              <a:rPr lang="en-US" altLang="ru-RU" sz="3200" dirty="0"/>
              <a:t>, </a:t>
            </a:r>
            <a:r>
              <a:rPr lang="en-US" altLang="en-US" sz="3200" dirty="0"/>
              <a:t>мастер</a:t>
            </a:r>
            <a:r>
              <a:rPr lang="en-US" altLang="ru-RU" sz="3200" dirty="0"/>
              <a:t>-</a:t>
            </a:r>
            <a:r>
              <a:rPr lang="en-US" altLang="en-US" sz="3200" dirty="0"/>
              <a:t>классы</a:t>
            </a:r>
            <a:r>
              <a:rPr lang="en-US" altLang="ru-RU" sz="3200" dirty="0"/>
              <a:t>)</a:t>
            </a:r>
          </a:p>
          <a:p>
            <a:pPr>
              <a:buFont typeface="Wingdings" panose="05000000000000000000" charset="0"/>
              <a:buChar char="ü"/>
            </a:pPr>
            <a:r>
              <a:rPr lang="en-US" altLang="en-US" sz="3200" dirty="0"/>
              <a:t>Открытые</a:t>
            </a:r>
            <a:r>
              <a:rPr lang="en-US" altLang="ru-RU" sz="3200" dirty="0"/>
              <a:t> </a:t>
            </a:r>
            <a:r>
              <a:rPr lang="en-US" altLang="en-US" sz="3200" dirty="0"/>
              <a:t>уроки</a:t>
            </a:r>
            <a:r>
              <a:rPr lang="en-US" altLang="ru-RU" sz="3200" dirty="0"/>
              <a:t>, </a:t>
            </a:r>
            <a:r>
              <a:rPr lang="en-US" altLang="en-US" sz="3200" dirty="0"/>
              <a:t>дни</a:t>
            </a:r>
            <a:r>
              <a:rPr lang="en-US" altLang="ru-RU" sz="3200" dirty="0"/>
              <a:t> </a:t>
            </a:r>
            <a:r>
              <a:rPr lang="en-US" altLang="en-US" sz="3200" dirty="0"/>
              <a:t>самоуправления</a:t>
            </a:r>
          </a:p>
          <a:p>
            <a:pPr marL="0" indent="0">
              <a:buNone/>
            </a:pPr>
            <a:r>
              <a:rPr lang="en-US" altLang="en-US" sz="2800" b="1" i="1" dirty="0">
                <a:solidFill>
                  <a:srgbClr val="FF0000"/>
                </a:solidFill>
              </a:rPr>
              <a:t>Когда родитель – партнёр, а не контролёр, мотивация растёт у всех.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01312"/>
            <a:ext cx="10515600" cy="1522041"/>
          </a:xfrm>
        </p:spPr>
        <p:txBody>
          <a:bodyPr>
            <a:noAutofit/>
          </a:bodyPr>
          <a:lstStyle/>
          <a:p>
            <a:pPr algn="ctr"/>
            <a:r>
              <a:rPr lang="en-US" altLang="en-US" sz="3200" b="1" dirty="0"/>
              <a:t>Мотивация</a:t>
            </a:r>
            <a:r>
              <a:rPr lang="en-US" altLang="ru-RU" sz="3200" b="1" dirty="0"/>
              <a:t> </a:t>
            </a:r>
            <a:r>
              <a:rPr lang="en-US" altLang="en-US" sz="3200" b="1" dirty="0"/>
              <a:t>администрации</a:t>
            </a:r>
            <a:r>
              <a:rPr lang="en-US" altLang="ru-RU" sz="3200" b="1" dirty="0"/>
              <a:t> </a:t>
            </a:r>
            <a:r>
              <a:rPr lang="en-US" altLang="en-US" sz="3200" b="1" dirty="0"/>
              <a:t>и</a:t>
            </a:r>
            <a:r>
              <a:rPr lang="en-US" altLang="ru-RU" sz="3200" b="1" dirty="0"/>
              <a:t> </a:t>
            </a:r>
            <a:r>
              <a:rPr lang="en-US" altLang="en-US" sz="3200" b="1" dirty="0"/>
              <a:t>управленческие</a:t>
            </a:r>
            <a:r>
              <a:rPr lang="en-US" altLang="ru-RU" sz="3200" b="1" dirty="0"/>
              <a:t> </a:t>
            </a:r>
            <a:r>
              <a:rPr lang="en-US" altLang="en-US" sz="3200" b="1" dirty="0"/>
              <a:t>подходы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0195" y="2130357"/>
            <a:ext cx="11624553" cy="4727643"/>
          </a:xfrm>
        </p:spPr>
        <p:txBody>
          <a:bodyPr>
            <a:normAutofit fontScale="67500" lnSpcReduction="10000"/>
          </a:bodyPr>
          <a:lstStyle/>
          <a:p>
            <a:pPr indent="0" algn="just">
              <a:buNone/>
            </a:pPr>
            <a:r>
              <a:rPr lang="en-US" altLang="en-US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Администратор</a:t>
            </a:r>
            <a:r>
              <a:rPr lang="en-US" altLang="ru-RU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тоже</a:t>
            </a:r>
            <a:r>
              <a:rPr lang="en-US" altLang="ru-RU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участник</a:t>
            </a:r>
            <a:r>
              <a:rPr lang="ru-RU" altLang="en-US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образовательного процесса</a:t>
            </a:r>
            <a:r>
              <a:rPr lang="en-US" altLang="ru-RU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altLang="en-US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его</a:t>
            </a:r>
            <a:r>
              <a:rPr lang="en-US" altLang="ru-RU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драйверы</a:t>
            </a:r>
            <a:r>
              <a:rPr lang="en-US" altLang="ru-RU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– </a:t>
            </a:r>
            <a:r>
              <a:rPr lang="en-US" altLang="en-US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развитие</a:t>
            </a:r>
            <a:r>
              <a:rPr lang="en-US" altLang="ru-RU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школы</a:t>
            </a:r>
            <a:r>
              <a:rPr lang="en-US" altLang="ru-RU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altLang="en-US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признание</a:t>
            </a:r>
            <a:r>
              <a:rPr lang="en-US" altLang="ru-RU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коллег</a:t>
            </a:r>
            <a:r>
              <a:rPr lang="en-US" altLang="ru-RU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altLang="en-US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реализация</a:t>
            </a:r>
            <a:r>
              <a:rPr lang="en-US" altLang="ru-RU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идей</a:t>
            </a:r>
            <a:r>
              <a:rPr lang="en-US" altLang="ru-RU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indent="0" algn="just">
              <a:buNone/>
            </a:pPr>
            <a:r>
              <a:rPr lang="en-US" altLang="en-US" sz="457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Принципы</a:t>
            </a:r>
            <a:r>
              <a:rPr lang="en-US" altLang="ru-RU" sz="457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indent="450215" algn="just"/>
            <a:r>
              <a:rPr lang="en-US" altLang="en-US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демократичный</a:t>
            </a:r>
            <a:r>
              <a:rPr lang="en-US" altLang="ru-RU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стиль</a:t>
            </a:r>
            <a:r>
              <a:rPr lang="en-US" altLang="ru-RU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управления</a:t>
            </a:r>
          </a:p>
          <a:p>
            <a:pPr indent="450215" algn="just"/>
            <a:r>
              <a:rPr lang="en-US" altLang="en-US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делегирование</a:t>
            </a:r>
            <a:r>
              <a:rPr lang="en-US" altLang="ru-RU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</a:t>
            </a:r>
            <a:r>
              <a:rPr lang="en-US" altLang="ru-RU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доверие</a:t>
            </a:r>
          </a:p>
          <a:p>
            <a:pPr indent="450215" algn="just"/>
            <a:r>
              <a:rPr lang="en-US" altLang="en-US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поощрение</a:t>
            </a:r>
            <a:r>
              <a:rPr lang="en-US" altLang="ru-RU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инициативы</a:t>
            </a:r>
            <a:r>
              <a:rPr lang="en-US" altLang="ru-RU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снизу</a:t>
            </a:r>
          </a:p>
          <a:p>
            <a:pPr indent="450215" algn="just"/>
            <a:r>
              <a:rPr lang="en-US" altLang="en-US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прозрачность</a:t>
            </a:r>
            <a:r>
              <a:rPr lang="en-US" altLang="ru-RU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критериев</a:t>
            </a:r>
            <a:r>
              <a:rPr lang="en-US" altLang="ru-RU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4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успеха</a:t>
            </a:r>
          </a:p>
          <a:p>
            <a:pPr marL="0" algn="ctr">
              <a:buNone/>
            </a:pPr>
            <a:r>
              <a:rPr lang="en-US" altLang="en-US" sz="4665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Директор школы подобен режиссёру, который создаёт спектакль, хотя сам не всегда появляется на сцене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603115"/>
            <a:ext cx="9633020" cy="1566153"/>
          </a:xfrm>
        </p:spPr>
        <p:txBody>
          <a:bodyPr/>
          <a:lstStyle/>
          <a:p>
            <a:pPr algn="ctr"/>
            <a:r>
              <a:rPr lang="en-US" altLang="en-US" sz="4400" b="1" dirty="0"/>
              <a:t>Примеры</a:t>
            </a:r>
            <a:r>
              <a:rPr lang="en-US" altLang="ru-RU" sz="4400" b="1" dirty="0"/>
              <a:t> </a:t>
            </a:r>
            <a:r>
              <a:rPr lang="en-US" altLang="en-US" sz="4400" b="1" dirty="0"/>
              <a:t>успешных</a:t>
            </a:r>
            <a:r>
              <a:rPr lang="en-US" altLang="ru-RU" sz="4400" b="1" dirty="0"/>
              <a:t> </a:t>
            </a:r>
            <a:r>
              <a:rPr lang="en-US" altLang="en-US" sz="4400" b="1" dirty="0"/>
              <a:t>практик</a:t>
            </a:r>
            <a:r>
              <a:rPr lang="en-US" altLang="ru-RU" sz="4400" b="1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169268"/>
            <a:ext cx="12191999" cy="4688733"/>
          </a:xfrm>
        </p:spPr>
        <p:txBody>
          <a:bodyPr>
            <a:normAutofit/>
          </a:bodyPr>
          <a:lstStyle/>
          <a:p>
            <a:r>
              <a:rPr lang="en-US" altLang="en-US" dirty="0"/>
              <a:t></a:t>
            </a:r>
            <a:r>
              <a:rPr lang="" altLang="en-US" dirty="0"/>
              <a:t>«</a:t>
            </a:r>
            <a:r>
              <a:rPr lang="en-US" altLang="en-US" dirty="0"/>
              <a:t>Свободная</a:t>
            </a:r>
            <a:r>
              <a:rPr lang="en-US" altLang="ru-RU" dirty="0"/>
              <a:t> </a:t>
            </a:r>
            <a:r>
              <a:rPr lang="en-US" altLang="en-US" dirty="0"/>
              <a:t>пятница</a:t>
            </a:r>
            <a:r>
              <a:rPr lang="" altLang="en-US" dirty="0"/>
              <a:t>» </a:t>
            </a:r>
            <a:r>
              <a:rPr lang="en-US" altLang="ru-RU" dirty="0"/>
              <a:t>– </a:t>
            </a:r>
            <a:r>
              <a:rPr lang="en-US" altLang="en-US" dirty="0"/>
              <a:t>ученик</a:t>
            </a:r>
            <a:r>
              <a:rPr lang="en-US" altLang="ru-RU" dirty="0"/>
              <a:t> </a:t>
            </a:r>
            <a:r>
              <a:rPr lang="en-US" altLang="en-US" dirty="0"/>
              <a:t>сам</a:t>
            </a:r>
            <a:r>
              <a:rPr lang="en-US" altLang="ru-RU" dirty="0"/>
              <a:t> </a:t>
            </a:r>
            <a:r>
              <a:rPr lang="en-US" altLang="en-US" dirty="0"/>
              <a:t>планирует</a:t>
            </a:r>
            <a:r>
              <a:rPr lang="en-US" altLang="ru-RU" dirty="0"/>
              <a:t> </a:t>
            </a:r>
            <a:r>
              <a:rPr lang="en-US" altLang="en-US" dirty="0"/>
              <a:t>часть</a:t>
            </a:r>
            <a:r>
              <a:rPr lang="en-US" altLang="ru-RU" dirty="0"/>
              <a:t> </a:t>
            </a:r>
            <a:r>
              <a:rPr lang="en-US" altLang="en-US" dirty="0"/>
              <a:t>занятий</a:t>
            </a:r>
            <a:r>
              <a:rPr lang="en-US" altLang="ru-RU" dirty="0"/>
              <a:t>.</a:t>
            </a:r>
          </a:p>
          <a:p>
            <a:r>
              <a:rPr lang="en-US" altLang="en-US" dirty="0"/>
              <a:t></a:t>
            </a:r>
            <a:r>
              <a:rPr lang="" altLang="en-US" dirty="0"/>
              <a:t>«</a:t>
            </a:r>
            <a:r>
              <a:rPr lang="en-US" altLang="en-US" dirty="0"/>
              <a:t>Копилка</a:t>
            </a:r>
            <a:r>
              <a:rPr lang="en-US" altLang="ru-RU" dirty="0"/>
              <a:t> </a:t>
            </a:r>
            <a:r>
              <a:rPr lang="en-US" altLang="en-US" dirty="0"/>
              <a:t>достижений</a:t>
            </a:r>
            <a:r>
              <a:rPr lang="en-US" altLang="ru-RU" dirty="0"/>
              <a:t> </a:t>
            </a:r>
            <a:r>
              <a:rPr lang="en-US" altLang="en-US" dirty="0"/>
              <a:t>учителя</a:t>
            </a:r>
            <a:r>
              <a:rPr lang="" altLang="en-US" dirty="0"/>
              <a:t>» </a:t>
            </a:r>
            <a:r>
              <a:rPr lang="en-US" altLang="ru-RU" dirty="0"/>
              <a:t>– </a:t>
            </a:r>
            <a:r>
              <a:rPr lang="en-US" altLang="en-US" dirty="0"/>
              <a:t>портфолио</a:t>
            </a:r>
            <a:r>
              <a:rPr lang="en-US" altLang="ru-RU" dirty="0"/>
              <a:t> </a:t>
            </a:r>
            <a:r>
              <a:rPr lang="en-US" altLang="en-US" dirty="0"/>
              <a:t>с</a:t>
            </a:r>
            <a:r>
              <a:rPr lang="en-US" altLang="ru-RU" dirty="0"/>
              <a:t> </a:t>
            </a:r>
            <a:r>
              <a:rPr lang="en-US" altLang="en-US" dirty="0"/>
              <a:t>накопительными</a:t>
            </a:r>
            <a:r>
              <a:rPr lang="en-US" altLang="ru-RU" dirty="0"/>
              <a:t> </a:t>
            </a:r>
            <a:r>
              <a:rPr lang="en-US" altLang="en-US" dirty="0"/>
              <a:t>бонусами</a:t>
            </a:r>
            <a:r>
              <a:rPr lang="en-US" altLang="ru-RU" dirty="0"/>
              <a:t>.</a:t>
            </a:r>
          </a:p>
          <a:p>
            <a:r>
              <a:rPr lang="en-US" altLang="en-US" dirty="0"/>
              <a:t>Родительский</a:t>
            </a:r>
            <a:r>
              <a:rPr lang="en-US" altLang="ru-RU" dirty="0"/>
              <a:t> </a:t>
            </a:r>
            <a:r>
              <a:rPr lang="en-US" altLang="en-US" dirty="0"/>
              <a:t>клуб</a:t>
            </a:r>
            <a:r>
              <a:rPr lang="" altLang="en-US" dirty="0"/>
              <a:t> «</a:t>
            </a:r>
            <a:r>
              <a:rPr lang="en-US" altLang="en-US" dirty="0"/>
              <a:t>Как</a:t>
            </a:r>
            <a:r>
              <a:rPr lang="en-US" altLang="ru-RU" dirty="0"/>
              <a:t> </a:t>
            </a:r>
            <a:r>
              <a:rPr lang="en-US" altLang="en-US" dirty="0"/>
              <a:t>говорить</a:t>
            </a:r>
            <a:r>
              <a:rPr lang="en-US" altLang="ru-RU" dirty="0"/>
              <a:t> </a:t>
            </a:r>
            <a:r>
              <a:rPr lang="en-US" altLang="en-US" dirty="0"/>
              <a:t>с</a:t>
            </a:r>
            <a:r>
              <a:rPr lang="en-US" altLang="ru-RU" dirty="0"/>
              <a:t> </a:t>
            </a:r>
            <a:r>
              <a:rPr lang="en-US" altLang="en-US" dirty="0"/>
              <a:t>подростком</a:t>
            </a:r>
            <a:r>
              <a:rPr lang="en-US" altLang="ru-RU" dirty="0"/>
              <a:t> </a:t>
            </a:r>
            <a:r>
              <a:rPr lang="en-US" altLang="en-US" dirty="0"/>
              <a:t>об</a:t>
            </a:r>
            <a:r>
              <a:rPr lang="en-US" altLang="ru-RU" dirty="0"/>
              <a:t> </a:t>
            </a:r>
            <a:r>
              <a:rPr lang="en-US" altLang="en-US" dirty="0"/>
              <a:t>учёбе</a:t>
            </a:r>
            <a:r>
              <a:rPr lang="" altLang="en-US" dirty="0"/>
              <a:t>»</a:t>
            </a:r>
            <a:r>
              <a:rPr lang="en-US" altLang="ru-RU" dirty="0"/>
              <a:t>.</a:t>
            </a:r>
          </a:p>
          <a:p>
            <a:r>
              <a:rPr lang="en-US" altLang="en-US" dirty="0"/>
              <a:t>Школа</a:t>
            </a:r>
            <a:r>
              <a:rPr lang="en-US" altLang="ru-RU" dirty="0"/>
              <a:t> </a:t>
            </a:r>
            <a:r>
              <a:rPr lang="en-US" altLang="en-US" dirty="0"/>
              <a:t>без</a:t>
            </a:r>
            <a:r>
              <a:rPr lang="en-US" altLang="ru-RU" dirty="0"/>
              <a:t> </a:t>
            </a:r>
            <a:r>
              <a:rPr lang="en-US" altLang="en-US" dirty="0"/>
              <a:t>звонков</a:t>
            </a:r>
            <a:r>
              <a:rPr lang="" altLang="en-US" dirty="0"/>
              <a:t> </a:t>
            </a:r>
            <a:r>
              <a:rPr lang="en-US" altLang="ru-RU" dirty="0"/>
              <a:t>– </a:t>
            </a:r>
            <a:r>
              <a:rPr lang="en-US" altLang="en-US" dirty="0"/>
              <a:t>гибкое</a:t>
            </a:r>
            <a:r>
              <a:rPr lang="en-US" altLang="ru-RU" dirty="0"/>
              <a:t> </a:t>
            </a:r>
            <a:r>
              <a:rPr lang="en-US" altLang="en-US" dirty="0"/>
              <a:t>расписание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проектные</a:t>
            </a:r>
            <a:r>
              <a:rPr lang="en-US" altLang="ru-RU" dirty="0"/>
              <a:t> </a:t>
            </a:r>
            <a:r>
              <a:rPr lang="en-US" altLang="en-US" dirty="0"/>
              <a:t>недели</a:t>
            </a:r>
            <a:r>
              <a:rPr lang="en-US" altLang="ru-RU" dirty="0"/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3715" y="507365"/>
            <a:ext cx="11246485" cy="1172845"/>
          </a:xfrm>
        </p:spPr>
        <p:txBody>
          <a:bodyPr/>
          <a:lstStyle/>
          <a:p>
            <a:pPr algn="ctr"/>
            <a:r>
              <a:rPr lang="ru-RU" altLang="en-US"/>
              <a:t>Цифровизация образования и мотивация участников образовательного процесса</a:t>
            </a:r>
          </a:p>
        </p:txBody>
      </p:sp>
      <p:graphicFrame>
        <p:nvGraphicFramePr>
          <p:cNvPr id="5" name="Таблица 4"/>
          <p:cNvGraphicFramePr/>
          <p:nvPr>
            <p:custDataLst>
              <p:tags r:id="rId1"/>
            </p:custDataLst>
          </p:nvPr>
        </p:nvGraphicFramePr>
        <p:xfrm>
          <a:off x="0" y="1769110"/>
          <a:ext cx="12038965" cy="5184140"/>
        </p:xfrm>
        <a:graphic>
          <a:graphicData uri="http://schemas.openxmlformats.org/drawingml/2006/table">
            <a:tbl>
              <a:tblPr/>
              <a:tblGrid>
                <a:gridCol w="2165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41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19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3705"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600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400">
                          <a:solidFill>
                            <a:srgbClr val="FF0000"/>
                          </a:solidFill>
                          <a:latin typeface="Calibri" panose="020F0502020204030204"/>
                          <a:ea typeface="SimSun" panose="02010600030101010101" pitchFamily="2" charset="-122"/>
                        </a:rPr>
                        <a:t>+</a:t>
                      </a:r>
                    </a:p>
                  </a:txBody>
                  <a:tcPr marL="0" marR="0" marT="0" marB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400">
                          <a:solidFill>
                            <a:srgbClr val="FF0000"/>
                          </a:solidFill>
                          <a:latin typeface="Calibri" panose="020F0502020204030204"/>
                          <a:ea typeface="SimSun" panose="02010600030101010101" pitchFamily="2" charset="-122"/>
                        </a:rPr>
                        <a:t>-</a:t>
                      </a:r>
                    </a:p>
                  </a:txBody>
                  <a:tcPr marL="0" marR="0" marT="0" marB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58595">
                <a:tc>
                  <a:txBody>
                    <a:bodyPr/>
                    <a:lstStyle/>
                    <a:p>
                      <a:pPr marL="0" algn="just">
                        <a:buClrTx/>
                        <a:buSzTx/>
                        <a:buFontTx/>
                      </a:pPr>
                      <a:r>
                        <a:rPr sz="180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Организация процесса обучения</a:t>
                      </a:r>
                    </a:p>
                  </a:txBody>
                  <a:tcPr marL="0" marR="0" marT="0" marB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anose="05000000000000000000" charset="0"/>
                        <a:buChar char="§"/>
                      </a:pPr>
                      <a:r>
                        <a:rPr sz="1800">
                          <a:latin typeface="Calibri" panose="020F0502020204030204"/>
                          <a:ea typeface="SimSun" panose="02010600030101010101" pitchFamily="2" charset="-122"/>
                        </a:rPr>
                        <a:t>Расширение доступа к знаниям</a:t>
                      </a:r>
                    </a:p>
                    <a:p>
                      <a:pPr marL="285750" indent="-285750" algn="just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anose="05000000000000000000" charset="0"/>
                        <a:buChar char="§"/>
                      </a:pPr>
                      <a:r>
                        <a:rPr sz="1800">
                          <a:latin typeface="Calibri" panose="020F0502020204030204"/>
                          <a:ea typeface="SimSun" panose="02010600030101010101" pitchFamily="2" charset="-122"/>
                        </a:rPr>
                        <a:t>Индивидуализация образования</a:t>
                      </a:r>
                    </a:p>
                    <a:p>
                      <a:pPr marL="285750" indent="-285750" algn="just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anose="05000000000000000000" charset="0"/>
                        <a:buChar char="§"/>
                      </a:pPr>
                      <a:r>
                        <a:rPr sz="1800">
                          <a:latin typeface="Calibri" panose="020F0502020204030204"/>
                          <a:ea typeface="SimSun" panose="02010600030101010101" pitchFamily="2" charset="-122"/>
                        </a:rPr>
                        <a:t>Доступ к разнообразным ресурсам</a:t>
                      </a:r>
                    </a:p>
                    <a:p>
                      <a:pPr marL="0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>
                          <a:latin typeface="Calibri" panose="020F0502020204030204"/>
                          <a:ea typeface="SimSun" panose="02010600030101010101" pitchFamily="2" charset="-122"/>
                        </a:rPr>
                        <a:t> </a:t>
                      </a:r>
                    </a:p>
                  </a:txBody>
                  <a:tcPr marL="0" marR="0" marT="0" marB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buClrTx/>
                        <a:buSzTx/>
                        <a:buFont typeface="Wingdings" panose="05000000000000000000" charset="0"/>
                        <a:buChar char="§"/>
                      </a:pPr>
                      <a:r>
                        <a:rPr sz="1800">
                          <a:latin typeface="Calibri" panose="020F0502020204030204"/>
                          <a:ea typeface="SimSun" panose="02010600030101010101" pitchFamily="2" charset="-122"/>
                        </a:rPr>
                        <a:t>Безопасность в цифровой среде</a:t>
                      </a:r>
                    </a:p>
                    <a:p>
                      <a:pPr marL="285750" indent="-285750" algn="just">
                        <a:buClrTx/>
                        <a:buSzTx/>
                        <a:buFont typeface="Wingdings" panose="05000000000000000000" charset="0"/>
                        <a:buChar char="§"/>
                      </a:pPr>
                      <a:r>
                        <a:rPr sz="1800">
                          <a:latin typeface="Calibri" panose="020F0502020204030204"/>
                          <a:ea typeface="SimSun" panose="02010600030101010101" pitchFamily="2" charset="-122"/>
                        </a:rPr>
                        <a:t>Риски для здоровья</a:t>
                      </a:r>
                    </a:p>
                    <a:p>
                      <a:pPr marL="285750" indent="-285750" algn="just">
                        <a:buClrTx/>
                        <a:buSzTx/>
                        <a:buFont typeface="Wingdings" panose="05000000000000000000" charset="0"/>
                        <a:buChar char="§"/>
                      </a:pPr>
                      <a:r>
                        <a:rPr sz="1800">
                          <a:latin typeface="Calibri" panose="020F0502020204030204"/>
                          <a:ea typeface="SimSun" panose="02010600030101010101" pitchFamily="2" charset="-122"/>
                        </a:rPr>
                        <a:t>Отсутствие личностного измерения педагогического процесса</a:t>
                      </a:r>
                    </a:p>
                    <a:p>
                      <a:pPr marL="285750" indent="-285750" algn="just">
                        <a:buClrTx/>
                        <a:buSzTx/>
                        <a:buFont typeface="Wingdings" panose="05000000000000000000" charset="0"/>
                        <a:buChar char="§"/>
                      </a:pPr>
                      <a:r>
                        <a:rPr sz="1800">
                          <a:latin typeface="Calibri" panose="020F0502020204030204"/>
                          <a:ea typeface="SimSun" panose="02010600030101010101" pitchFamily="2" charset="-122"/>
                        </a:rPr>
                        <a:t>Зависимость от технологий</a:t>
                      </a:r>
                    </a:p>
                  </a:txBody>
                  <a:tcPr marL="0" marR="0" marT="0" marB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97940">
                <a:tc>
                  <a:txBody>
                    <a:bodyPr/>
                    <a:lstStyle/>
                    <a:p>
                      <a:pPr marL="0" algn="just">
                        <a:buClrTx/>
                        <a:buSzTx/>
                        <a:buFontTx/>
                      </a:pPr>
                      <a:r>
                        <a:rPr sz="180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Развитие учащихся </a:t>
                      </a:r>
                    </a:p>
                  </a:txBody>
                  <a:tcPr marL="0" marR="0" marT="0" marB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buClrTx/>
                        <a:buSzTx/>
                        <a:buFont typeface="Wingdings" panose="05000000000000000000" charset="0"/>
                        <a:buChar char="§"/>
                      </a:pPr>
                      <a:r>
                        <a:rPr sz="1800">
                          <a:latin typeface="Calibri" panose="020F0502020204030204"/>
                          <a:ea typeface="SimSun" panose="02010600030101010101" pitchFamily="2" charset="-122"/>
                        </a:rPr>
                        <a:t>Уменьшение рутинной части познавательных действий</a:t>
                      </a:r>
                    </a:p>
                    <a:p>
                      <a:pPr marL="285750" indent="-285750" algn="just">
                        <a:buClrTx/>
                        <a:buSzTx/>
                        <a:buFont typeface="Wingdings" panose="05000000000000000000" charset="0"/>
                        <a:buChar char="§"/>
                      </a:pPr>
                      <a:r>
                        <a:rPr sz="1800">
                          <a:latin typeface="Calibri" panose="020F0502020204030204"/>
                          <a:ea typeface="SimSun" panose="02010600030101010101" pitchFamily="2" charset="-122"/>
                        </a:rPr>
                        <a:t>Быстрый доступ к любой информации</a:t>
                      </a:r>
                    </a:p>
                    <a:p>
                      <a:pPr marL="285750" indent="-285750" algn="just">
                        <a:buClrTx/>
                        <a:buSzTx/>
                        <a:buFont typeface="Wingdings" panose="05000000000000000000" charset="0"/>
                        <a:buChar char="§"/>
                      </a:pPr>
                      <a:r>
                        <a:rPr sz="1800">
                          <a:latin typeface="Calibri" panose="020F0502020204030204"/>
                          <a:ea typeface="SimSun" panose="02010600030101010101" pitchFamily="2" charset="-122"/>
                        </a:rPr>
                        <a:t> Скорость выполнения учебных действий</a:t>
                      </a:r>
                    </a:p>
                  </a:txBody>
                  <a:tcPr marL="0" marR="0" marT="0" marB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buClrTx/>
                        <a:buSzTx/>
                        <a:buFont typeface="Wingdings" panose="05000000000000000000" charset="0"/>
                        <a:buChar char="§"/>
                      </a:pPr>
                      <a:r>
                        <a:rPr sz="1800">
                          <a:latin typeface="Calibri" panose="020F0502020204030204"/>
                          <a:ea typeface="SimSun" panose="02010600030101010101" pitchFamily="2" charset="-122"/>
                        </a:rPr>
                        <a:t>Соблазн получить готовые ответы, а не искать их</a:t>
                      </a:r>
                    </a:p>
                    <a:p>
                      <a:pPr marL="285750" indent="-285750" algn="just">
                        <a:buClrTx/>
                        <a:buSzTx/>
                        <a:buFont typeface="Wingdings" panose="05000000000000000000" charset="0"/>
                        <a:buChar char="§"/>
                      </a:pPr>
                      <a:r>
                        <a:rPr lang="ru-RU" sz="1800">
                          <a:latin typeface="Calibri" panose="020F0502020204030204"/>
                          <a:ea typeface="SimSun" panose="02010600030101010101" pitchFamily="2" charset="-122"/>
                        </a:rPr>
                        <a:t>Опасность н</a:t>
                      </a:r>
                      <a:r>
                        <a:rPr sz="1800">
                          <a:latin typeface="Calibri" panose="020F0502020204030204"/>
                          <a:ea typeface="SimSun" panose="02010600030101010101" pitchFamily="2" charset="-122"/>
                        </a:rPr>
                        <a:t>егативно</a:t>
                      </a:r>
                      <a:r>
                        <a:rPr lang="ru-RU" sz="1800">
                          <a:latin typeface="Calibri" panose="020F0502020204030204"/>
                          <a:ea typeface="SimSun" panose="02010600030101010101" pitchFamily="2" charset="-122"/>
                        </a:rPr>
                        <a:t>го</a:t>
                      </a:r>
                      <a:r>
                        <a:rPr sz="1800">
                          <a:latin typeface="Calibri" panose="020F0502020204030204"/>
                          <a:ea typeface="SimSun" panose="02010600030101010101" pitchFamily="2" charset="-122"/>
                        </a:rPr>
                        <a:t> влияни</a:t>
                      </a:r>
                      <a:r>
                        <a:rPr lang="ru-RU" sz="1800">
                          <a:latin typeface="Calibri" panose="020F0502020204030204"/>
                          <a:ea typeface="SimSun" panose="02010600030101010101" pitchFamily="2" charset="-122"/>
                        </a:rPr>
                        <a:t>я</a:t>
                      </a:r>
                      <a:r>
                        <a:rPr sz="1800">
                          <a:latin typeface="Calibri" panose="020F0502020204030204"/>
                          <a:ea typeface="SimSun" panose="02010600030101010101" pitchFamily="2" charset="-122"/>
                        </a:rPr>
                        <a:t> на развитие познавательных процессов (мышления, памяти, внимания, воображения)</a:t>
                      </a:r>
                    </a:p>
                    <a:p>
                      <a:pPr marL="0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>
                          <a:latin typeface="Calibri" panose="020F0502020204030204"/>
                          <a:ea typeface="SimSun" panose="02010600030101010101" pitchFamily="2" charset="-122"/>
                        </a:rPr>
                        <a:t> </a:t>
                      </a:r>
                    </a:p>
                  </a:txBody>
                  <a:tcPr marL="0" marR="0" marT="0" marB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24660">
                <a:tc>
                  <a:txBody>
                    <a:bodyPr/>
                    <a:lstStyle/>
                    <a:p>
                      <a:pPr marL="0" algn="just">
                        <a:buClrTx/>
                        <a:buSzTx/>
                        <a:buFontTx/>
                      </a:pPr>
                      <a:r>
                        <a:rPr sz="1800">
                          <a:latin typeface="Calibri" panose="020F0502020204030204"/>
                          <a:ea typeface="SimSun" panose="02010600030101010101" pitchFamily="2" charset="-122"/>
                        </a:rPr>
                        <a:t>Влияние на </a:t>
                      </a:r>
                    </a:p>
                    <a:p>
                      <a:pPr marL="0" algn="just">
                        <a:buClrTx/>
                        <a:buSzTx/>
                        <a:buFontTx/>
                      </a:pPr>
                      <a:r>
                        <a:rPr sz="1800">
                          <a:latin typeface="Calibri" panose="020F0502020204030204"/>
                          <a:ea typeface="SimSun" panose="02010600030101010101" pitchFamily="2" charset="-122"/>
                        </a:rPr>
                        <a:t>мотивацию участников процесса</a:t>
                      </a:r>
                    </a:p>
                  </a:txBody>
                  <a:tcPr marL="0" marR="0" marT="0" marB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buClrTx/>
                        <a:buSzTx/>
                        <a:buFont typeface="Wingdings" panose="05000000000000000000" charset="0"/>
                        <a:buChar char="§"/>
                      </a:pPr>
                      <a:r>
                        <a:rPr sz="1800">
                          <a:latin typeface="Calibri" panose="020F0502020204030204"/>
                          <a:ea typeface="SimSun" panose="02010600030101010101" pitchFamily="2" charset="-122"/>
                        </a:rPr>
                        <a:t>Мотивирующий потенциал технологий</a:t>
                      </a:r>
                    </a:p>
                    <a:p>
                      <a:pPr marL="285750" indent="-285750" algn="just">
                        <a:buClrTx/>
                        <a:buSzTx/>
                        <a:buFont typeface="Wingdings" panose="05000000000000000000" charset="0"/>
                        <a:buChar char="§"/>
                      </a:pPr>
                      <a:r>
                        <a:rPr sz="1800">
                          <a:latin typeface="Calibri" panose="020F0502020204030204"/>
                          <a:ea typeface="SimSun" panose="02010600030101010101" pitchFamily="2" charset="-122"/>
                        </a:rPr>
                        <a:t>Упорядочение организации учебной деятельности </a:t>
                      </a:r>
                    </a:p>
                    <a:p>
                      <a:pPr marL="285750" indent="-285750" algn="just">
                        <a:buClrTx/>
                        <a:buSzTx/>
                        <a:buFont typeface="Wingdings" panose="05000000000000000000" charset="0"/>
                        <a:buChar char="§"/>
                      </a:pPr>
                      <a:r>
                        <a:rPr sz="1800">
                          <a:latin typeface="Calibri" panose="020F0502020204030204"/>
                          <a:ea typeface="SimSun" panose="02010600030101010101" pitchFamily="2" charset="-122"/>
                        </a:rPr>
                        <a:t>Облегчение труда педагога</a:t>
                      </a:r>
                    </a:p>
                    <a:p>
                      <a:pPr marL="285750" indent="-285750" algn="just">
                        <a:buClrTx/>
                        <a:buSzTx/>
                        <a:buFont typeface="Wingdings" panose="05000000000000000000" charset="0"/>
                        <a:buChar char="§"/>
                      </a:pPr>
                      <a:r>
                        <a:rPr sz="1800">
                          <a:latin typeface="Calibri" panose="020F0502020204030204"/>
                          <a:ea typeface="SimSun" panose="02010600030101010101" pitchFamily="2" charset="-122"/>
                        </a:rPr>
                        <a:t>Рост возможностей родителей в участии в учебном процессе, в контроле</a:t>
                      </a:r>
                    </a:p>
                  </a:txBody>
                  <a:tcPr marL="0" marR="0" marT="0" marB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buClrTx/>
                        <a:buSzTx/>
                        <a:buFont typeface="Wingdings" panose="05000000000000000000" charset="0"/>
                        <a:buChar char="§"/>
                      </a:pPr>
                      <a:r>
                        <a:rPr sz="1800">
                          <a:latin typeface="Calibri" panose="020F0502020204030204"/>
                          <a:ea typeface="SimSun" panose="02010600030101010101" pitchFamily="2" charset="-122"/>
                        </a:rPr>
                        <a:t>Подмена познавательной деятельности формальным выполнением заданий</a:t>
                      </a:r>
                    </a:p>
                    <a:p>
                      <a:pPr marL="285750" indent="-285750" algn="just">
                        <a:buClrTx/>
                        <a:buSzTx/>
                        <a:buFont typeface="Wingdings" panose="05000000000000000000" charset="0"/>
                        <a:buChar char="§"/>
                      </a:pPr>
                      <a:r>
                        <a:rPr sz="1800">
                          <a:latin typeface="Calibri" panose="020F0502020204030204"/>
                          <a:ea typeface="SimSun" panose="02010600030101010101" pitchFamily="2" charset="-122"/>
                        </a:rPr>
                        <a:t>Снижение интереса к самостоятельному познанию</a:t>
                      </a:r>
                    </a:p>
                    <a:p>
                      <a:pPr marL="285750" indent="-285750" algn="just">
                        <a:buClrTx/>
                        <a:buSzTx/>
                        <a:buFont typeface="Wingdings" panose="05000000000000000000" charset="0"/>
                        <a:buChar char="§"/>
                      </a:pPr>
                      <a:r>
                        <a:rPr sz="1800">
                          <a:latin typeface="Calibri" panose="020F0502020204030204"/>
                          <a:ea typeface="SimSun" panose="02010600030101010101" pitchFamily="2" charset="-122"/>
                        </a:rPr>
                        <a:t>Повышение вероятности мотивов избегания неудач, а не достижений</a:t>
                      </a:r>
                    </a:p>
                    <a:p>
                      <a:pPr marL="285750" indent="-285750" algn="just">
                        <a:buClrTx/>
                        <a:buSzTx/>
                        <a:buFont typeface="Wingdings" panose="05000000000000000000" charset="0"/>
                        <a:buChar char="§"/>
                      </a:pPr>
                      <a:r>
                        <a:rPr lang="ru-RU" sz="1800">
                          <a:latin typeface="Calibri" panose="020F0502020204030204"/>
                          <a:ea typeface="SimSun" panose="02010600030101010101" pitchFamily="2" charset="-122"/>
                        </a:rPr>
                        <a:t>Ограничение контроля родителей</a:t>
                      </a:r>
                    </a:p>
                  </a:txBody>
                  <a:tcPr marL="0" marR="0" marT="0" marB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818CAE-CB16-B809-A8B3-08742687F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Вопросы на </a:t>
            </a:r>
            <a:r>
              <a:rPr lang="ru-RU" dirty="0" err="1"/>
              <a:t>понятийность</a:t>
            </a:r>
            <a:r>
              <a:rPr lang="ru-RU" dirty="0"/>
              <a:t> мышления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DDE3F4-DA54-88E9-56E7-1CAB917EE4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0" i="0" u="none" strike="noStrike" dirty="0">
                <a:solidFill>
                  <a:srgbClr val="242F33"/>
                </a:solidFill>
                <a:effectLst/>
                <a:latin typeface="PT Serif" panose="020A0603040505020204" pitchFamily="18" charset="0"/>
              </a:rPr>
              <a:t>Синица, голубь, птица, воробей, утка. Что лишнее? </a:t>
            </a:r>
          </a:p>
          <a:p>
            <a:r>
              <a:rPr lang="ru-RU" sz="3200" dirty="0">
                <a:solidFill>
                  <a:srgbClr val="242F33"/>
                </a:solidFill>
                <a:latin typeface="PT Serif" panose="020A0603040505020204" pitchFamily="18" charset="0"/>
              </a:rPr>
              <a:t>Если в списке имеются семь камней, три ведра, семь собак и две лошади, чего здесь больше — живых существ или физических тел?</a:t>
            </a:r>
          </a:p>
        </p:txBody>
      </p:sp>
    </p:spTree>
    <p:extLst>
      <p:ext uri="{BB962C8B-B14F-4D97-AF65-F5344CB8AC3E}">
        <p14:creationId xmlns:p14="http://schemas.microsoft.com/office/powerpoint/2010/main" val="40479638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4400" b="1" dirty="0"/>
              <a:t>Итоги</a:t>
            </a:r>
            <a:r>
              <a:rPr lang="en-US" altLang="ru-RU" sz="4400" b="1" dirty="0"/>
              <a:t> </a:t>
            </a:r>
            <a:r>
              <a:rPr lang="en-US" altLang="en-US" sz="4400" b="1" dirty="0"/>
              <a:t>и</a:t>
            </a:r>
            <a:r>
              <a:rPr lang="en-US" altLang="ru-RU" sz="4400" b="1" dirty="0"/>
              <a:t> </a:t>
            </a:r>
            <a:r>
              <a:rPr lang="en-US" altLang="en-US" sz="4400" b="1" dirty="0"/>
              <a:t>рекомендации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277" y="2188723"/>
            <a:ext cx="12023387" cy="4669277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charset="0"/>
              <a:buChar char="ü"/>
            </a:pPr>
            <a:r>
              <a:rPr lang="en-US" altLang="en-US" sz="2300" dirty="0"/>
              <a:t></a:t>
            </a:r>
            <a:r>
              <a:rPr lang="en-US" altLang="en-US" sz="3200" dirty="0"/>
              <a:t>Мотивация</a:t>
            </a:r>
            <a:r>
              <a:rPr lang="en-US" altLang="ru-RU" sz="3200" dirty="0"/>
              <a:t> – </a:t>
            </a:r>
            <a:r>
              <a:rPr lang="en-US" altLang="en-US" sz="3200" dirty="0"/>
              <a:t>системная</a:t>
            </a:r>
            <a:r>
              <a:rPr lang="en-US" altLang="ru-RU" sz="3200" dirty="0"/>
              <a:t> </a:t>
            </a:r>
            <a:r>
              <a:rPr lang="en-US" altLang="en-US" sz="3200" dirty="0"/>
              <a:t>задача</a:t>
            </a:r>
            <a:r>
              <a:rPr lang="en-US" altLang="ru-RU" sz="3200" dirty="0"/>
              <a:t>, </a:t>
            </a:r>
            <a:r>
              <a:rPr lang="en-US" altLang="en-US" sz="3200" dirty="0"/>
              <a:t>а</a:t>
            </a:r>
            <a:r>
              <a:rPr lang="en-US" altLang="ru-RU" sz="3200" dirty="0"/>
              <a:t> </a:t>
            </a:r>
            <a:r>
              <a:rPr lang="en-US" altLang="en-US" sz="3200" dirty="0"/>
              <a:t>не</a:t>
            </a:r>
            <a:r>
              <a:rPr lang="en-US" altLang="ru-RU" sz="3200" dirty="0"/>
              <a:t> </a:t>
            </a:r>
            <a:r>
              <a:rPr lang="en-US" altLang="en-US" sz="3200" dirty="0"/>
              <a:t>разовая</a:t>
            </a:r>
            <a:r>
              <a:rPr lang="en-US" altLang="ru-RU" sz="3200" dirty="0"/>
              <a:t> </a:t>
            </a:r>
            <a:r>
              <a:rPr lang="en-US" altLang="en-US" sz="3200" dirty="0"/>
              <a:t>акция</a:t>
            </a:r>
            <a:r>
              <a:rPr lang="en-US" altLang="ru-RU" sz="3200" dirty="0"/>
              <a:t>.</a:t>
            </a:r>
          </a:p>
          <a:p>
            <a:pPr>
              <a:buFont typeface="Wingdings" panose="05000000000000000000" charset="0"/>
              <a:buChar char="ü"/>
            </a:pPr>
            <a:r>
              <a:rPr lang="en-US" altLang="en-US" sz="3200" dirty="0"/>
              <a:t>Важны</a:t>
            </a:r>
            <a:r>
              <a:rPr lang="" altLang="en-US" sz="3200" dirty="0"/>
              <a:t> </a:t>
            </a:r>
            <a:r>
              <a:rPr lang="en-US" altLang="en-US" sz="3200" dirty="0"/>
              <a:t>все</a:t>
            </a:r>
            <a:r>
              <a:rPr lang="en-US" altLang="ru-RU" sz="3200" dirty="0"/>
              <a:t> </a:t>
            </a:r>
            <a:r>
              <a:rPr lang="en-US" altLang="en-US" sz="3200" dirty="0"/>
              <a:t>три</a:t>
            </a:r>
            <a:r>
              <a:rPr lang="en-US" altLang="ru-RU" sz="3200" dirty="0"/>
              <a:t> </a:t>
            </a:r>
            <a:r>
              <a:rPr lang="en-US" altLang="en-US" sz="3200" dirty="0"/>
              <a:t>стороны</a:t>
            </a:r>
            <a:r>
              <a:rPr lang="en-US" altLang="ru-RU" sz="3200" dirty="0"/>
              <a:t>: </a:t>
            </a:r>
            <a:r>
              <a:rPr lang="en-US" altLang="en-US" sz="3200" dirty="0"/>
              <a:t>ученик</a:t>
            </a:r>
            <a:r>
              <a:rPr lang="en-US" altLang="ru-RU" sz="3200" dirty="0"/>
              <a:t>, </a:t>
            </a:r>
            <a:r>
              <a:rPr lang="en-US" altLang="en-US" sz="3200" dirty="0"/>
              <a:t>учитель</a:t>
            </a:r>
            <a:r>
              <a:rPr lang="en-US" altLang="ru-RU" sz="3200" dirty="0"/>
              <a:t>, </a:t>
            </a:r>
            <a:r>
              <a:rPr lang="en-US" altLang="en-US" sz="3200" dirty="0"/>
              <a:t>родитель</a:t>
            </a:r>
            <a:r>
              <a:rPr lang="en-US" altLang="ru-RU" sz="3200" dirty="0"/>
              <a:t>.</a:t>
            </a:r>
          </a:p>
          <a:p>
            <a:pPr>
              <a:buFont typeface="Wingdings" panose="05000000000000000000" charset="0"/>
              <a:buChar char="ü"/>
            </a:pPr>
            <a:r>
              <a:rPr lang="en-US" altLang="en-US" sz="3200" dirty="0"/>
              <a:t>Баланс</a:t>
            </a:r>
            <a:r>
              <a:rPr lang="en-US" altLang="ru-RU" sz="3200" dirty="0"/>
              <a:t> </a:t>
            </a:r>
            <a:r>
              <a:rPr lang="en-US" altLang="en-US" sz="3200" dirty="0"/>
              <a:t>внешней</a:t>
            </a:r>
            <a:r>
              <a:rPr lang="en-US" altLang="ru-RU" sz="3200" dirty="0"/>
              <a:t> </a:t>
            </a:r>
            <a:r>
              <a:rPr lang="en-US" altLang="en-US" sz="3200" dirty="0"/>
              <a:t>и</a:t>
            </a:r>
            <a:r>
              <a:rPr lang="en-US" altLang="ru-RU" sz="3200" dirty="0"/>
              <a:t> </a:t>
            </a:r>
            <a:r>
              <a:rPr lang="en-US" altLang="en-US" sz="3200" dirty="0"/>
              <a:t>внутренней</a:t>
            </a:r>
            <a:r>
              <a:rPr lang="en-US" altLang="ru-RU" sz="3200" dirty="0"/>
              <a:t> </a:t>
            </a:r>
            <a:r>
              <a:rPr lang="en-US" altLang="en-US" sz="3200" dirty="0"/>
              <a:t>мотивации</a:t>
            </a:r>
            <a:r>
              <a:rPr lang="en-US" altLang="ru-RU" sz="3200" dirty="0"/>
              <a:t>.</a:t>
            </a:r>
          </a:p>
          <a:p>
            <a:pPr>
              <a:buFont typeface="Wingdings" panose="05000000000000000000" charset="0"/>
              <a:buChar char="ü"/>
            </a:pPr>
            <a:r>
              <a:rPr lang="en-US" altLang="en-US" sz="3200" dirty="0"/>
              <a:t>Главные</a:t>
            </a:r>
            <a:r>
              <a:rPr lang="en-US" altLang="ru-RU" sz="3200" dirty="0"/>
              <a:t> </a:t>
            </a:r>
            <a:r>
              <a:rPr lang="en-US" altLang="en-US" sz="3200" dirty="0"/>
              <a:t>ресурсы</a:t>
            </a:r>
            <a:r>
              <a:rPr lang="en-US" altLang="ru-RU" sz="3200" dirty="0"/>
              <a:t>: </a:t>
            </a:r>
            <a:r>
              <a:rPr lang="en-US" altLang="en-US" sz="3200" dirty="0"/>
              <a:t>автономия</a:t>
            </a:r>
            <a:r>
              <a:rPr lang="en-US" altLang="ru-RU" sz="3200" dirty="0"/>
              <a:t>, </a:t>
            </a:r>
            <a:r>
              <a:rPr lang="en-US" altLang="en-US" sz="3200" dirty="0"/>
              <a:t>компетентность</a:t>
            </a:r>
            <a:r>
              <a:rPr lang="en-US" altLang="ru-RU" sz="3200" dirty="0"/>
              <a:t>, </a:t>
            </a:r>
            <a:r>
              <a:rPr lang="en-US" altLang="en-US" sz="3200" dirty="0" err="1"/>
              <a:t>принятие</a:t>
            </a:r>
            <a:r>
              <a:rPr lang="en-US" altLang="ru-RU" sz="3200" dirty="0"/>
              <a:t>.</a:t>
            </a:r>
            <a:endParaRPr lang="ru-RU" altLang="ru-RU" sz="3200" dirty="0"/>
          </a:p>
          <a:p>
            <a:pPr>
              <a:buFont typeface="Wingdings" panose="05000000000000000000" charset="0"/>
              <a:buChar char="ü"/>
            </a:pPr>
            <a:r>
              <a:rPr lang="ru-RU" altLang="ru-RU" sz="3200" dirty="0"/>
              <a:t>Главный результат: мыслящий, совестливый, ответственный, компетентный гражданин</a:t>
            </a:r>
            <a:endParaRPr lang="en-US" altLang="ru-RU" sz="3200" dirty="0"/>
          </a:p>
          <a:p>
            <a:pPr marL="0" algn="ctr">
              <a:buNone/>
            </a:pPr>
            <a:r>
              <a:rPr lang="en-US" altLang="en-US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Лень исчезает, когда появляется цель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88863"/>
            <a:ext cx="10515600" cy="1278848"/>
          </a:xfrm>
        </p:spPr>
        <p:txBody>
          <a:bodyPr>
            <a:normAutofit/>
          </a:bodyPr>
          <a:lstStyle/>
          <a:p>
            <a:pPr algn="ctr"/>
            <a:r>
              <a:rPr lang="en-US" altLang="en-US" sz="4800" b="1" dirty="0"/>
              <a:t>Актуальность</a:t>
            </a:r>
            <a:r>
              <a:rPr lang="en-US" altLang="ru-RU" sz="4800" b="1" dirty="0"/>
              <a:t> </a:t>
            </a:r>
            <a:r>
              <a:rPr lang="en-US" altLang="en-US" sz="4800" b="1" dirty="0"/>
              <a:t>темы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4205" y="2169268"/>
            <a:ext cx="11040894" cy="4688732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</a:pPr>
            <a:r>
              <a:rPr lang="en-US" altLang="en-US" sz="3000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</a:t>
            </a:r>
            <a:r>
              <a:rPr lang="en-US" altLang="en-US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Низкая</a:t>
            </a:r>
            <a:r>
              <a:rPr lang="en-US" altLang="ru-RU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учебная</a:t>
            </a:r>
            <a:r>
              <a:rPr lang="en-US" altLang="ru-RU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мотивация</a:t>
            </a:r>
            <a:r>
              <a:rPr lang="en-US" altLang="ru-RU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altLang="ru-RU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</a:t>
            </a:r>
            <a:r>
              <a:rPr lang="en-US" altLang="ru-RU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успеваемости</a:t>
            </a:r>
            <a:r>
              <a:rPr lang="en-US" altLang="ru-RU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выгорание</a:t>
            </a:r>
            <a:r>
              <a:rPr lang="en-US" altLang="ru-RU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en-US" altLang="en-US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Учителя</a:t>
            </a:r>
            <a:r>
              <a:rPr lang="en-US" altLang="ru-RU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теряют</a:t>
            </a:r>
            <a:r>
              <a:rPr lang="en-US" altLang="ru-RU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</a:t>
            </a:r>
            <a:r>
              <a:rPr lang="en-US" altLang="ru-RU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</a:t>
            </a:r>
            <a:r>
              <a:rPr lang="en-US" altLang="ru-RU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altLang="ru-RU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бюрократии</a:t>
            </a:r>
            <a:r>
              <a:rPr lang="en-US" altLang="ru-RU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стресса</a:t>
            </a:r>
            <a:r>
              <a:rPr lang="en-US" altLang="ru-RU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en-US" altLang="en-US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Родители</a:t>
            </a:r>
            <a:r>
              <a:rPr lang="en-US" altLang="ru-RU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en-US" altLang="ru-RU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всегда</a:t>
            </a:r>
            <a:r>
              <a:rPr lang="en-US" altLang="ru-RU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понимают</a:t>
            </a:r>
            <a:r>
              <a:rPr lang="en-US" altLang="ru-RU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</a:t>
            </a:r>
            <a:r>
              <a:rPr lang="en-US" altLang="ru-RU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</a:t>
            </a:r>
            <a:r>
              <a:rPr lang="en-US" altLang="ru-RU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поддерживать</a:t>
            </a:r>
            <a:r>
              <a:rPr lang="ru-RU" altLang="en-US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детей</a:t>
            </a:r>
            <a:r>
              <a:rPr lang="en-US" altLang="ru-RU" sz="3600" i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algn="just">
              <a:spcBef>
                <a:spcPts val="1000"/>
              </a:spcBef>
              <a:buNone/>
            </a:pPr>
            <a:r>
              <a:rPr lang="en-US" altLang="en-US" sz="40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Без мотивации всех участников невозможно качественное образование.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08956"/>
            <a:ext cx="10515600" cy="362254"/>
          </a:xfrm>
        </p:spPr>
        <p:txBody>
          <a:bodyPr>
            <a:normAutofit fontScale="90000"/>
          </a:bodyPr>
          <a:lstStyle/>
          <a:p>
            <a:pPr algn="ctr"/>
            <a:endParaRPr lang="ru-RU" sz="72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4749" y="1792426"/>
            <a:ext cx="5826867" cy="3752339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/>
              <a:t>Благодарю</a:t>
            </a:r>
            <a:br>
              <a:rPr lang="ru-RU" sz="6000" b="1" dirty="0"/>
            </a:br>
            <a:r>
              <a:rPr lang="ru-RU" sz="6000" b="1" dirty="0"/>
              <a:t> за </a:t>
            </a:r>
            <a:br>
              <a:rPr lang="ru-RU" sz="6000" b="1" dirty="0"/>
            </a:br>
            <a:r>
              <a:rPr lang="ru-RU" sz="6000" b="1" dirty="0"/>
              <a:t>внимание!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603115"/>
            <a:ext cx="8761413" cy="1468876"/>
          </a:xfrm>
        </p:spPr>
        <p:txBody>
          <a:bodyPr>
            <a:normAutofit/>
          </a:bodyPr>
          <a:lstStyle/>
          <a:p>
            <a:pPr algn="ctr"/>
            <a:r>
              <a:rPr lang="en-US" altLang="en-US" sz="4400" b="1" dirty="0"/>
              <a:t>Ключевые</a:t>
            </a:r>
            <a:r>
              <a:rPr lang="en-US" altLang="ru-RU" sz="4400" b="1" dirty="0"/>
              <a:t> </a:t>
            </a:r>
            <a:r>
              <a:rPr lang="en-US" altLang="en-US" sz="4400" b="1" dirty="0"/>
              <a:t>участники</a:t>
            </a:r>
            <a:r>
              <a:rPr lang="en-US" altLang="ru-RU" sz="4400" b="1" dirty="0"/>
              <a:t> </a:t>
            </a:r>
            <a:r>
              <a:rPr lang="en-US" altLang="en-US" sz="4400" b="1" dirty="0"/>
              <a:t>образовательного</a:t>
            </a:r>
            <a:r>
              <a:rPr lang="en-US" altLang="ru-RU" sz="4400" b="1" dirty="0"/>
              <a:t> </a:t>
            </a:r>
            <a:r>
              <a:rPr lang="en-US" altLang="en-US" sz="4400" b="1" dirty="0"/>
              <a:t>процесса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5643" y="2169269"/>
            <a:ext cx="11965021" cy="4688732"/>
          </a:xfrm>
        </p:spPr>
        <p:txBody>
          <a:bodyPr>
            <a:normAutofit/>
          </a:bodyPr>
          <a:lstStyle/>
          <a:p>
            <a:pPr algn="just"/>
            <a:r>
              <a:rPr lang="en-US" altLang="en-US" sz="4000" dirty="0"/>
              <a:t></a:t>
            </a:r>
            <a:r>
              <a:rPr lang="en-US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Обучающиеся</a:t>
            </a:r>
            <a:r>
              <a:rPr lang="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altLang="ru-RU" sz="40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дети</a:t>
            </a:r>
            <a:r>
              <a:rPr lang="en-US" altLang="ru-RU" sz="4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студенты</a:t>
            </a:r>
            <a:r>
              <a:rPr lang="en-US" altLang="ru-RU" sz="4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algn="just"/>
            <a:r>
              <a:rPr lang="en-US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Педагоги</a:t>
            </a:r>
            <a:r>
              <a:rPr lang="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altLang="ru-RU" sz="40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учителя</a:t>
            </a:r>
            <a:r>
              <a:rPr lang="en-US" altLang="ru-RU" sz="4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преподаватели</a:t>
            </a:r>
            <a:r>
              <a:rPr lang="en-US" altLang="ru-RU" sz="4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воспитатели</a:t>
            </a:r>
            <a:r>
              <a:rPr lang="en-US" altLang="ru-RU" sz="4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algn="just"/>
            <a:r>
              <a:rPr lang="en-US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Родители</a:t>
            </a:r>
            <a:r>
              <a:rPr lang="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altLang="ru-RU" sz="40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законные</a:t>
            </a:r>
            <a:r>
              <a:rPr lang="en-US" altLang="ru-RU" sz="4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представители</a:t>
            </a:r>
            <a:r>
              <a:rPr lang="en-US" altLang="ru-RU" sz="4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algn="just"/>
            <a:r>
              <a:rPr lang="en-US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Администрация</a:t>
            </a:r>
            <a:r>
              <a:rPr lang="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altLang="ru-RU" sz="40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директора</a:t>
            </a:r>
            <a:r>
              <a:rPr lang="en-US" altLang="ru-RU" sz="4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завучи</a:t>
            </a:r>
            <a:r>
              <a:rPr lang="en-US" altLang="ru-RU" sz="4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методисты</a:t>
            </a:r>
            <a:r>
              <a:rPr lang="en-US" altLang="ru-RU" sz="4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 algn="just">
              <a:buNone/>
            </a:pPr>
            <a:endParaRPr lang="en-US" altLang="en-U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altLang="en-US" sz="40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</a:t>
            </a:r>
            <a:r>
              <a:rPr lang="en-US" altLang="ru-RU" sz="40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40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каждого</a:t>
            </a:r>
            <a:r>
              <a:rPr lang="en-US" altLang="ru-RU" sz="40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40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своя</a:t>
            </a:r>
            <a:r>
              <a:rPr lang="en-US" altLang="ru-RU" sz="40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40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структура</a:t>
            </a:r>
            <a:r>
              <a:rPr lang="en-US" altLang="ru-RU" sz="40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40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мотивов</a:t>
            </a:r>
            <a:r>
              <a:rPr lang="en-US" altLang="ru-RU" sz="40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40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</a:t>
            </a:r>
            <a:r>
              <a:rPr lang="en-US" altLang="ru-RU" sz="40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40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дефицитов</a:t>
            </a:r>
            <a:r>
              <a:rPr lang="en-US" altLang="ru-RU" sz="40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dirty="0"/>
              <a:t>Теории</a:t>
            </a:r>
            <a:r>
              <a:rPr lang="en-US" altLang="ru-RU" b="1" dirty="0"/>
              <a:t> </a:t>
            </a:r>
            <a:r>
              <a:rPr lang="en-US" altLang="en-US" b="1" dirty="0"/>
              <a:t>мотивации</a:t>
            </a:r>
            <a:r>
              <a:rPr lang="en-US" altLang="ru-RU" b="1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4835" y="2341245"/>
            <a:ext cx="11539855" cy="4412615"/>
          </a:xfrm>
        </p:spPr>
        <p:txBody>
          <a:bodyPr>
            <a:normAutofit/>
          </a:bodyPr>
          <a:lstStyle/>
          <a:p>
            <a:pPr algn="l"/>
            <a:r>
              <a:rPr lang="en-US" altLang="en-US" dirty="0"/>
              <a:t></a:t>
            </a:r>
            <a:r>
              <a:rPr lang="en-US" altLang="en-US" sz="2800" dirty="0"/>
              <a:t>Пирамида</a:t>
            </a:r>
            <a:r>
              <a:rPr lang="en-US" altLang="ru-RU" sz="2800" dirty="0"/>
              <a:t> </a:t>
            </a:r>
            <a:r>
              <a:rPr lang="en-US" altLang="en-US" sz="2800" dirty="0"/>
              <a:t>Маслоу</a:t>
            </a:r>
            <a:r>
              <a:rPr lang="" altLang="en-US" sz="2800" dirty="0"/>
              <a:t> </a:t>
            </a:r>
            <a:r>
              <a:rPr lang="en-US" altLang="ru-RU" sz="2800" dirty="0"/>
              <a:t>– </a:t>
            </a:r>
            <a:r>
              <a:rPr lang="en-US" altLang="en-US" sz="2800" dirty="0"/>
              <a:t>базовые</a:t>
            </a:r>
            <a:r>
              <a:rPr lang="en-US" altLang="ru-RU" sz="2800" dirty="0"/>
              <a:t> </a:t>
            </a:r>
            <a:r>
              <a:rPr lang="en-US" altLang="en-US" sz="2800" dirty="0"/>
              <a:t>потребности</a:t>
            </a:r>
            <a:r>
              <a:rPr lang="en-US" altLang="ru-RU" sz="2800" dirty="0"/>
              <a:t> </a:t>
            </a:r>
            <a:r>
              <a:rPr lang="en-US" altLang="en-US" sz="2800" dirty="0"/>
              <a:t>→</a:t>
            </a:r>
            <a:r>
              <a:rPr lang="en-US" altLang="ru-RU" sz="2800" dirty="0"/>
              <a:t> </a:t>
            </a:r>
            <a:r>
              <a:rPr lang="en-US" altLang="en-US" sz="2800" dirty="0"/>
              <a:t>принадлежность</a:t>
            </a:r>
            <a:r>
              <a:rPr lang="en-US" altLang="ru-RU" sz="2800" dirty="0"/>
              <a:t> </a:t>
            </a:r>
            <a:r>
              <a:rPr lang="en-US" altLang="en-US" sz="2800" dirty="0"/>
              <a:t>→</a:t>
            </a:r>
            <a:r>
              <a:rPr lang="en-US" altLang="ru-RU" sz="2800" dirty="0"/>
              <a:t> </a:t>
            </a:r>
            <a:r>
              <a:rPr lang="en-US" altLang="en-US" sz="2800" dirty="0"/>
              <a:t>самореализация</a:t>
            </a:r>
            <a:r>
              <a:rPr lang="en-US" altLang="ru-RU" sz="2800" dirty="0"/>
              <a:t>.</a:t>
            </a:r>
          </a:p>
          <a:p>
            <a:pPr algn="l"/>
            <a:r>
              <a:rPr lang="en-US" altLang="en-US" sz="2800" dirty="0"/>
              <a:t>Самодетерминация</a:t>
            </a:r>
            <a:r>
              <a:rPr lang="" altLang="en-US" sz="2800" dirty="0"/>
              <a:t> </a:t>
            </a:r>
            <a:r>
              <a:rPr lang="en-US" altLang="ru-RU" sz="2800" dirty="0"/>
              <a:t>(</a:t>
            </a:r>
            <a:r>
              <a:rPr lang="en-US" altLang="en-US" sz="2800" dirty="0"/>
              <a:t>Деси</a:t>
            </a:r>
            <a:r>
              <a:rPr lang="en-US" altLang="ru-RU" sz="2800" dirty="0"/>
              <a:t> </a:t>
            </a:r>
            <a:r>
              <a:rPr lang="en-US" altLang="en-US" sz="2800" dirty="0"/>
              <a:t>и</a:t>
            </a:r>
            <a:r>
              <a:rPr lang="en-US" altLang="ru-RU" sz="2800" dirty="0"/>
              <a:t> </a:t>
            </a:r>
            <a:r>
              <a:rPr lang="en-US" altLang="en-US" sz="2800" dirty="0"/>
              <a:t>Райан</a:t>
            </a:r>
            <a:r>
              <a:rPr lang="en-US" altLang="ru-RU" sz="2800" dirty="0"/>
              <a:t>): </a:t>
            </a:r>
            <a:r>
              <a:rPr lang="en-US" altLang="en-US" sz="2800" dirty="0"/>
              <a:t>автономия</a:t>
            </a:r>
            <a:r>
              <a:rPr lang="en-US" altLang="ru-RU" sz="2800" dirty="0"/>
              <a:t>, </a:t>
            </a:r>
            <a:r>
              <a:rPr lang="en-US" altLang="en-US" sz="2800" dirty="0"/>
              <a:t>компетентность</a:t>
            </a:r>
            <a:r>
              <a:rPr lang="en-US" altLang="ru-RU" sz="2800" dirty="0"/>
              <a:t>, </a:t>
            </a:r>
            <a:r>
              <a:rPr lang="en-US" altLang="en-US" sz="2800" dirty="0"/>
              <a:t>связанность</a:t>
            </a:r>
            <a:r>
              <a:rPr lang="en-US" altLang="ru-RU" sz="2800" dirty="0"/>
              <a:t> </a:t>
            </a:r>
            <a:r>
              <a:rPr lang="en-US" altLang="en-US" sz="2800" dirty="0"/>
              <a:t>с</a:t>
            </a:r>
            <a:r>
              <a:rPr lang="en-US" altLang="ru-RU" sz="2800" dirty="0"/>
              <a:t> </a:t>
            </a:r>
            <a:r>
              <a:rPr lang="en-US" altLang="en-US" sz="2800" dirty="0"/>
              <a:t>другими</a:t>
            </a:r>
            <a:r>
              <a:rPr lang="en-US" altLang="ru-RU" sz="2800" dirty="0"/>
              <a:t>.</a:t>
            </a:r>
          </a:p>
          <a:p>
            <a:pPr algn="l"/>
            <a:r>
              <a:rPr lang="en-US" altLang="en-US" sz="2800" dirty="0"/>
              <a:t>Двухфакторная</a:t>
            </a:r>
            <a:r>
              <a:rPr lang="en-US" altLang="ru-RU" sz="2800" dirty="0"/>
              <a:t> </a:t>
            </a:r>
            <a:r>
              <a:rPr lang="en-US" altLang="en-US" sz="2800" dirty="0"/>
              <a:t>модель</a:t>
            </a:r>
            <a:r>
              <a:rPr lang="en-US" altLang="ru-RU" sz="2800" dirty="0"/>
              <a:t> </a:t>
            </a:r>
            <a:r>
              <a:rPr lang="en-US" altLang="en-US" sz="2800" dirty="0"/>
              <a:t>Герцберга</a:t>
            </a:r>
            <a:r>
              <a:rPr lang="" altLang="en-US" sz="2800" dirty="0"/>
              <a:t> </a:t>
            </a:r>
            <a:r>
              <a:rPr lang="en-US" altLang="ru-RU" sz="2800" dirty="0"/>
              <a:t>– </a:t>
            </a:r>
            <a:r>
              <a:rPr lang="en-US" altLang="en-US" sz="2800" dirty="0"/>
              <a:t>гигиена</a:t>
            </a:r>
            <a:r>
              <a:rPr lang="en-US" altLang="ru-RU" sz="2800" dirty="0"/>
              <a:t> (</a:t>
            </a:r>
            <a:r>
              <a:rPr lang="en-US" altLang="en-US" sz="2800" dirty="0"/>
              <a:t>условия</a:t>
            </a:r>
            <a:r>
              <a:rPr lang="en-US" altLang="ru-RU" sz="2800" dirty="0"/>
              <a:t>) + </a:t>
            </a:r>
            <a:r>
              <a:rPr lang="en-US" altLang="en-US" sz="2800" dirty="0"/>
              <a:t>мотиваторы</a:t>
            </a:r>
            <a:r>
              <a:rPr lang="en-US" altLang="ru-RU" sz="2800" dirty="0"/>
              <a:t> (</a:t>
            </a:r>
            <a:r>
              <a:rPr lang="en-US" altLang="en-US" sz="2800" dirty="0"/>
              <a:t>признание</a:t>
            </a:r>
            <a:r>
              <a:rPr lang="en-US" altLang="ru-RU" sz="2800" dirty="0"/>
              <a:t>, </a:t>
            </a:r>
            <a:r>
              <a:rPr lang="en-US" altLang="en-US" sz="2800" dirty="0"/>
              <a:t>рост</a:t>
            </a:r>
            <a:r>
              <a:rPr lang="en-US" altLang="ru-RU" sz="2800" dirty="0"/>
              <a:t>).</a:t>
            </a:r>
          </a:p>
          <a:p>
            <a:pPr marL="0" indent="0" algn="l">
              <a:buNone/>
            </a:pPr>
            <a:r>
              <a:rPr lang="en-US" altLang="en-US" sz="2800" dirty="0"/>
              <a:t>→</a:t>
            </a:r>
            <a:r>
              <a:rPr lang="en-US" altLang="ru-RU" sz="2800" dirty="0"/>
              <a:t> </a:t>
            </a:r>
            <a:r>
              <a:rPr lang="en-US" altLang="en-US" sz="2800" b="1" i="1" dirty="0">
                <a:solidFill>
                  <a:srgbClr val="FF0000"/>
                </a:solidFill>
              </a:rPr>
              <a:t>Для</a:t>
            </a:r>
            <a:r>
              <a:rPr lang="en-US" altLang="ru-RU" sz="2800" b="1" i="1" dirty="0">
                <a:solidFill>
                  <a:srgbClr val="FF0000"/>
                </a:solidFill>
              </a:rPr>
              <a:t> </a:t>
            </a:r>
            <a:r>
              <a:rPr lang="en-US" altLang="en-US" sz="2800" b="1" i="1" dirty="0">
                <a:solidFill>
                  <a:srgbClr val="FF0000"/>
                </a:solidFill>
              </a:rPr>
              <a:t>практики</a:t>
            </a:r>
            <a:r>
              <a:rPr lang="en-US" altLang="ru-RU" sz="2800" b="1" i="1" dirty="0">
                <a:solidFill>
                  <a:srgbClr val="FF0000"/>
                </a:solidFill>
              </a:rPr>
              <a:t> </a:t>
            </a:r>
            <a:r>
              <a:rPr lang="en-US" altLang="en-US" sz="2800" b="1" i="1" dirty="0">
                <a:solidFill>
                  <a:srgbClr val="FF0000"/>
                </a:solidFill>
              </a:rPr>
              <a:t>важны</a:t>
            </a:r>
            <a:r>
              <a:rPr lang="en-US" altLang="ru-RU" sz="2800" b="1" i="1" dirty="0">
                <a:solidFill>
                  <a:srgbClr val="FF0000"/>
                </a:solidFill>
              </a:rPr>
              <a:t> </a:t>
            </a:r>
            <a:r>
              <a:rPr lang="en-US" altLang="en-US" sz="2800" b="1" i="1" dirty="0">
                <a:solidFill>
                  <a:srgbClr val="FF0000"/>
                </a:solidFill>
              </a:rPr>
              <a:t>не</a:t>
            </a:r>
            <a:r>
              <a:rPr lang="en-US" altLang="ru-RU" sz="2800" b="1" i="1" dirty="0">
                <a:solidFill>
                  <a:srgbClr val="FF0000"/>
                </a:solidFill>
              </a:rPr>
              <a:t> </a:t>
            </a:r>
            <a:r>
              <a:rPr lang="en-US" altLang="en-US" sz="2800" b="1" i="1" dirty="0">
                <a:solidFill>
                  <a:srgbClr val="FF0000"/>
                </a:solidFill>
              </a:rPr>
              <a:t>только</a:t>
            </a:r>
            <a:r>
              <a:rPr lang="en-US" altLang="ru-RU" sz="2800" b="1" i="1" dirty="0">
                <a:solidFill>
                  <a:srgbClr val="FF0000"/>
                </a:solidFill>
              </a:rPr>
              <a:t> </a:t>
            </a:r>
            <a:r>
              <a:rPr lang="en-US" altLang="en-US" sz="2800" b="1" i="1" dirty="0">
                <a:solidFill>
                  <a:srgbClr val="FF0000"/>
                </a:solidFill>
              </a:rPr>
              <a:t>стимулы</a:t>
            </a:r>
            <a:r>
              <a:rPr lang="en-US" altLang="ru-RU" sz="2800" b="1" i="1" dirty="0">
                <a:solidFill>
                  <a:srgbClr val="FF0000"/>
                </a:solidFill>
              </a:rPr>
              <a:t>, </a:t>
            </a:r>
            <a:r>
              <a:rPr lang="en-US" altLang="en-US" sz="2800" b="1" i="1" dirty="0">
                <a:solidFill>
                  <a:srgbClr val="FF0000"/>
                </a:solidFill>
              </a:rPr>
              <a:t>но</a:t>
            </a:r>
            <a:r>
              <a:rPr lang="en-US" altLang="ru-RU" sz="2800" b="1" i="1" dirty="0">
                <a:solidFill>
                  <a:srgbClr val="FF0000"/>
                </a:solidFill>
              </a:rPr>
              <a:t> </a:t>
            </a:r>
            <a:r>
              <a:rPr lang="en-US" altLang="en-US" sz="2800" b="1" i="1" dirty="0">
                <a:solidFill>
                  <a:srgbClr val="FF0000"/>
                </a:solidFill>
              </a:rPr>
              <a:t>и</a:t>
            </a:r>
            <a:r>
              <a:rPr lang="en-US" altLang="ru-RU" sz="2800" b="1" i="1" dirty="0">
                <a:solidFill>
                  <a:srgbClr val="FF0000"/>
                </a:solidFill>
              </a:rPr>
              <a:t> </a:t>
            </a:r>
            <a:r>
              <a:rPr lang="en-US" altLang="en-US" sz="2800" b="1" i="1" dirty="0">
                <a:solidFill>
                  <a:srgbClr val="FF0000"/>
                </a:solidFill>
              </a:rPr>
              <a:t>внутренние</a:t>
            </a:r>
            <a:r>
              <a:rPr lang="en-US" altLang="ru-RU" sz="2800" b="1" i="1" dirty="0">
                <a:solidFill>
                  <a:srgbClr val="FF0000"/>
                </a:solidFill>
              </a:rPr>
              <a:t> </a:t>
            </a:r>
            <a:r>
              <a:rPr lang="en-US" altLang="en-US" sz="2800" b="1" i="1" dirty="0">
                <a:solidFill>
                  <a:srgbClr val="FF0000"/>
                </a:solidFill>
              </a:rPr>
              <a:t>потребности</a:t>
            </a:r>
            <a:endParaRPr lang="en-US" altLang="ru-RU" sz="28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96111"/>
            <a:ext cx="10515600" cy="1400782"/>
          </a:xfrm>
        </p:spPr>
        <p:txBody>
          <a:bodyPr>
            <a:normAutofit/>
          </a:bodyPr>
          <a:lstStyle/>
          <a:p>
            <a:pPr algn="ctr"/>
            <a:r>
              <a:rPr lang="en-US" altLang="en-US" sz="4000" b="1" dirty="0"/>
              <a:t>Внешняя</a:t>
            </a:r>
            <a:r>
              <a:rPr lang="en-US" altLang="ru-RU" sz="4000" b="1" dirty="0"/>
              <a:t> vs </a:t>
            </a:r>
            <a:r>
              <a:rPr lang="en-US" altLang="en-US" sz="4000" b="1" dirty="0"/>
              <a:t>внутренняя</a:t>
            </a:r>
            <a:r>
              <a:rPr lang="en-US" altLang="ru-RU" sz="4000" b="1" dirty="0"/>
              <a:t> </a:t>
            </a:r>
            <a:r>
              <a:rPr lang="en-US" altLang="en-US" sz="4000" b="1" dirty="0"/>
              <a:t>мотивация</a:t>
            </a:r>
          </a:p>
        </p:txBody>
      </p:sp>
      <p:graphicFrame>
        <p:nvGraphicFramePr>
          <p:cNvPr id="6" name="Таблица 5"/>
          <p:cNvGraphicFramePr/>
          <p:nvPr>
            <p:custDataLst>
              <p:tags r:id="rId1"/>
            </p:custDataLst>
          </p:nvPr>
        </p:nvGraphicFramePr>
        <p:xfrm>
          <a:off x="800735" y="2324100"/>
          <a:ext cx="11106150" cy="3137535"/>
        </p:xfrm>
        <a:graphic>
          <a:graphicData uri="http://schemas.openxmlformats.org/drawingml/2006/table">
            <a:tbl>
              <a:tblPr/>
              <a:tblGrid>
                <a:gridCol w="5418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876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7380">
                <a:tc>
                  <a:txBody>
                    <a:bodyPr/>
                    <a:lstStyle/>
                    <a:p>
                      <a:pPr marL="0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3200" b="1">
                          <a:latin typeface="Calibri" panose="020F0502020204030204"/>
                          <a:ea typeface="SimSun" panose="02010600030101010101" pitchFamily="2" charset="-122"/>
                        </a:rPr>
                        <a:t>Внешняя (поощрения, наказания)</a:t>
                      </a: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3200" b="1">
                          <a:latin typeface="Calibri" panose="020F0502020204030204"/>
                          <a:ea typeface="SimSun" panose="02010600030101010101" pitchFamily="2" charset="-122"/>
                        </a:rPr>
                        <a:t> </a:t>
                      </a:r>
                      <a:r>
                        <a:rPr sz="3200" b="1">
                          <a:latin typeface="Calibri" panose="020F0502020204030204"/>
                          <a:ea typeface="SimSun" panose="02010600030101010101" pitchFamily="2" charset="-122"/>
                        </a:rPr>
                        <a:t>Внутренняя (интерес, ценности)</a:t>
                      </a: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4760">
                <a:tc>
                  <a:txBody>
                    <a:bodyPr/>
                    <a:lstStyle/>
                    <a:p>
                      <a:pPr marL="457200" indent="-457200" algn="just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anose="05000000000000000000" charset="0"/>
                        <a:buChar char="ü"/>
                      </a:pPr>
                      <a:r>
                        <a:rPr sz="3200">
                          <a:latin typeface="Calibri" panose="020F0502020204030204"/>
                          <a:ea typeface="SimSun" panose="02010600030101010101" pitchFamily="2" charset="-122"/>
                        </a:rPr>
                        <a:t>«Получу пятёрку – купят</a:t>
                      </a:r>
                      <a:r>
                        <a:rPr lang="en-US" sz="3200">
                          <a:latin typeface="Calibri" panose="020F0502020204030204"/>
                          <a:ea typeface="SimSun" panose="02010600030101010101" pitchFamily="2" charset="-122"/>
                        </a:rPr>
                        <a:t>  </a:t>
                      </a:r>
                      <a:r>
                        <a:rPr sz="3200">
                          <a:latin typeface="Calibri" panose="020F0502020204030204"/>
                          <a:ea typeface="SimSun" panose="02010600030101010101" pitchFamily="2" charset="-122"/>
                        </a:rPr>
                        <a:t> телефон»</a:t>
                      </a:r>
                      <a:endParaRPr lang="en-US" sz="3200">
                        <a:latin typeface="Calibri" panose="020F05020202040302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indent="-457200" algn="just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anose="05000000000000000000" charset="0"/>
                        <a:buChar char="ü"/>
                      </a:pPr>
                      <a:r>
                        <a:rPr sz="3200">
                          <a:latin typeface="Calibri" panose="020F0502020204030204"/>
                          <a:ea typeface="SimSun" panose="02010600030101010101" pitchFamily="2" charset="-122"/>
                        </a:rPr>
                        <a:t>«Мне нравится решать эти задачи»</a:t>
                      </a: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8015">
                <a:tc>
                  <a:txBody>
                    <a:bodyPr/>
                    <a:lstStyle/>
                    <a:p>
                      <a:pPr marL="457200" indent="-457200" algn="just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anose="05000000000000000000" charset="0"/>
                        <a:buChar char="ü"/>
                      </a:pPr>
                      <a:r>
                        <a:rPr sz="3200">
                          <a:latin typeface="Calibri" panose="020F0502020204030204"/>
                          <a:ea typeface="SimSun" panose="02010600030101010101" pitchFamily="2" charset="-122"/>
                        </a:rPr>
                        <a:t>Краткосрочный эффект</a:t>
                      </a: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indent="-457200" algn="just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anose="05000000000000000000" charset="0"/>
                        <a:buChar char="ü"/>
                      </a:pPr>
                      <a:r>
                        <a:rPr sz="3200">
                          <a:latin typeface="Calibri" panose="020F0502020204030204"/>
                          <a:ea typeface="SimSun" panose="02010600030101010101" pitchFamily="2" charset="-122"/>
                        </a:rPr>
                        <a:t>Долгосрочная вовлечённость</a:t>
                      </a: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7380">
                <a:tc>
                  <a:txBody>
                    <a:bodyPr/>
                    <a:lstStyle/>
                    <a:p>
                      <a:pPr marL="457200" indent="-457200" algn="just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anose="05000000000000000000" charset="0"/>
                        <a:buChar char="ü"/>
                      </a:pPr>
                      <a:r>
                        <a:rPr sz="3200">
                          <a:latin typeface="Calibri" panose="020F0502020204030204"/>
                          <a:ea typeface="SimSun" panose="02010600030101010101" pitchFamily="2" charset="-122"/>
                        </a:rPr>
                        <a:t>Снижает креативность</a:t>
                      </a: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indent="-457200" algn="just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anose="05000000000000000000" charset="0"/>
                        <a:buChar char="ü"/>
                      </a:pPr>
                      <a:r>
                        <a:rPr sz="3200">
                          <a:latin typeface="Calibri" panose="020F0502020204030204"/>
                          <a:ea typeface="SimSun" panose="02010600030101010101" pitchFamily="2" charset="-122"/>
                        </a:rPr>
                        <a:t>Развивает самостоятельность</a:t>
                      </a: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Текстовое поле 6"/>
          <p:cNvSpPr txBox="1"/>
          <p:nvPr/>
        </p:nvSpPr>
        <p:spPr>
          <a:xfrm>
            <a:off x="1369695" y="5975350"/>
            <a:ext cx="9968865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66700"/>
            <a:r>
              <a:rPr lang="ru-RU" sz="3600" b="1" i="1">
                <a:solidFill>
                  <a:srgbClr val="FF0000"/>
                </a:solidFill>
                <a:latin typeface="Segoe UI" panose="020B0502040204020203"/>
                <a:ea typeface="Times New Roman" panose="02020603050405020304"/>
              </a:rPr>
              <a:t>За</a:t>
            </a:r>
            <a:r>
              <a:rPr sz="3600" b="1" i="1">
                <a:solidFill>
                  <a:srgbClr val="FF0000"/>
                </a:solidFill>
                <a:latin typeface="Segoe UI" panose="020B0502040204020203"/>
                <a:ea typeface="Times New Roman" panose="02020603050405020304"/>
              </a:rPr>
              <a:t>дача – балансировать оба вида.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3100" y="495935"/>
            <a:ext cx="11022965" cy="1400810"/>
          </a:xfrm>
        </p:spPr>
        <p:txBody>
          <a:bodyPr>
            <a:normAutofit/>
          </a:bodyPr>
          <a:lstStyle/>
          <a:p>
            <a:pPr algn="ctr"/>
            <a:r>
              <a:rPr lang="en-US" altLang="en-US" sz="4000" b="1" dirty="0"/>
              <a:t>Мотивация</a:t>
            </a:r>
            <a:r>
              <a:rPr lang="en-US" altLang="ru-RU" sz="4000" b="1" dirty="0"/>
              <a:t> </a:t>
            </a:r>
            <a:r>
              <a:rPr lang="en-US" altLang="en-US" sz="4000" b="1" dirty="0"/>
              <a:t>обучающихся</a:t>
            </a:r>
            <a:r>
              <a:rPr lang="en-US" altLang="ru-RU" sz="4000" b="1" dirty="0"/>
              <a:t>: </a:t>
            </a:r>
            <a:r>
              <a:rPr lang="en-US" altLang="en-US" sz="4000" b="1" dirty="0"/>
              <a:t>основные</a:t>
            </a:r>
            <a:r>
              <a:rPr lang="en-US" altLang="ru-RU" sz="4000" b="1" dirty="0"/>
              <a:t> </a:t>
            </a:r>
            <a:r>
              <a:rPr lang="en-US" altLang="en-US" sz="4000" b="1" dirty="0"/>
              <a:t>факторы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422186"/>
            <a:ext cx="12192000" cy="4416359"/>
          </a:xfrm>
        </p:spPr>
        <p:txBody>
          <a:bodyPr>
            <a:noAutofit/>
          </a:bodyPr>
          <a:lstStyle/>
          <a:p>
            <a:r>
              <a:rPr lang="en-US" altLang="en-US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</a:t>
            </a:r>
            <a:r>
              <a:rPr lang="en-US" alt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Интерес</a:t>
            </a:r>
            <a:r>
              <a:rPr lang="en-US" altLang="ru-RU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</a:t>
            </a:r>
            <a:r>
              <a:rPr lang="en-US" altLang="ru-RU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содержанию</a:t>
            </a:r>
            <a:r>
              <a:rPr lang="" alt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en-US" altLang="ru-RU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alt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связь</a:t>
            </a:r>
            <a:r>
              <a:rPr lang="en-US" altLang="ru-RU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</a:t>
            </a:r>
            <a:r>
              <a:rPr lang="en-US" altLang="ru-RU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жизнью</a:t>
            </a:r>
            <a:r>
              <a:rPr lang="en-US" altLang="ru-RU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alt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необычные</a:t>
            </a:r>
            <a:r>
              <a:rPr lang="en-US" altLang="ru-RU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факты</a:t>
            </a:r>
            <a:r>
              <a:rPr lang="en-US" altLang="ru-RU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</a:p>
          <a:p>
            <a:r>
              <a:rPr lang="en-US" alt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Ощущение</a:t>
            </a:r>
            <a:r>
              <a:rPr lang="en-US" altLang="ru-RU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прогресса</a:t>
            </a:r>
            <a:r>
              <a:rPr lang="" alt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en-US" altLang="ru-RU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alt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вижу</a:t>
            </a:r>
            <a:r>
              <a:rPr lang="en-US" altLang="ru-RU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свой</a:t>
            </a:r>
            <a:r>
              <a:rPr lang="en-US" altLang="ru-RU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рост</a:t>
            </a:r>
            <a:r>
              <a:rPr lang="en-US" altLang="ru-RU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</a:p>
          <a:p>
            <a:r>
              <a:rPr lang="en-US" alt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Признание</a:t>
            </a:r>
            <a:r>
              <a:rPr lang="en-US" altLang="ru-RU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сверстников</a:t>
            </a:r>
            <a:r>
              <a:rPr lang="en-US" altLang="ru-RU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</a:t>
            </a:r>
            <a:r>
              <a:rPr lang="en-US" altLang="ru-RU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учителя</a:t>
            </a:r>
          </a:p>
          <a:p>
            <a:r>
              <a:rPr lang="en-US" alt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Выбор</a:t>
            </a:r>
            <a:r>
              <a:rPr lang="en-US" altLang="ru-RU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</a:t>
            </a:r>
            <a:r>
              <a:rPr lang="en-US" altLang="ru-RU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свобода</a:t>
            </a:r>
            <a:r>
              <a:rPr lang="" alt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en-US" altLang="ru-RU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alt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автономия</a:t>
            </a:r>
            <a:r>
              <a:rPr lang="en-US" altLang="ru-RU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</a:p>
          <a:p>
            <a:r>
              <a:rPr lang="en-US" alt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Успех</a:t>
            </a:r>
            <a:r>
              <a:rPr lang="" alt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en-US" altLang="ru-RU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alt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ситуация</a:t>
            </a:r>
            <a:r>
              <a:rPr lang="en-US" altLang="ru-RU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" alt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en-US" alt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</a:t>
            </a:r>
            <a:r>
              <a:rPr lang="en-US" altLang="ru-RU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могу</a:t>
            </a:r>
            <a:r>
              <a:rPr lang="" alt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»</a:t>
            </a:r>
            <a:r>
              <a:rPr lang="en-US" altLang="ru-RU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r>
              <a:rPr lang="ru-RU" sz="3200" b="1" i="1">
                <a:solidFill>
                  <a:srgbClr val="FF0000"/>
                </a:solidFill>
                <a:latin typeface="Segoe UI" panose="020B0502040204020203"/>
                <a:ea typeface="Times New Roman" panose="02020603050405020304"/>
              </a:rPr>
              <a:t>Научить ничему невозможно, можно только научиться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36188"/>
            <a:ext cx="10515600" cy="1867710"/>
          </a:xfrm>
        </p:spPr>
        <p:txBody>
          <a:bodyPr>
            <a:normAutofit/>
          </a:bodyPr>
          <a:lstStyle/>
          <a:p>
            <a:pPr algn="ctr"/>
            <a:r>
              <a:rPr lang="en-US" altLang="en-US" sz="4000" b="1" dirty="0"/>
              <a:t>Практические</a:t>
            </a:r>
            <a:r>
              <a:rPr lang="en-US" altLang="ru-RU" sz="4000" b="1" dirty="0"/>
              <a:t> </a:t>
            </a:r>
            <a:r>
              <a:rPr lang="en-US" altLang="en-US" sz="4000" b="1" dirty="0"/>
              <a:t>приёмы</a:t>
            </a:r>
            <a:r>
              <a:rPr lang="en-US" altLang="ru-RU" sz="4000" b="1" dirty="0"/>
              <a:t> </a:t>
            </a:r>
            <a:r>
              <a:rPr lang="en-US" altLang="en-US" sz="4000" b="1" dirty="0"/>
              <a:t>для</a:t>
            </a:r>
            <a:r>
              <a:rPr lang="en-US" altLang="ru-RU" sz="4000" b="1" dirty="0"/>
              <a:t> </a:t>
            </a:r>
            <a:r>
              <a:rPr lang="en-US" altLang="en-US" sz="4000" b="1" dirty="0"/>
              <a:t>учащихся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004" y="2178997"/>
            <a:ext cx="12084996" cy="4610910"/>
          </a:xfrm>
        </p:spPr>
        <p:txBody>
          <a:bodyPr>
            <a:normAutofit/>
          </a:bodyPr>
          <a:lstStyle/>
          <a:p>
            <a:r>
              <a:rPr lang="en-US" altLang="en-US" sz="18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Геймификация</a:t>
            </a:r>
            <a:r>
              <a:rPr lang="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altLang="ru-RU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баллы</a:t>
            </a:r>
            <a:r>
              <a:rPr lang="en-US" altLang="ru-RU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уровни</a:t>
            </a:r>
            <a:r>
              <a:rPr lang="en-US" altLang="ru-RU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миссии</a:t>
            </a:r>
            <a:r>
              <a:rPr lang="en-US" altLang="ru-RU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Проектные</a:t>
            </a:r>
            <a:r>
              <a:rPr lang="en-US" altLang="ru-RU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</a:t>
            </a:r>
            <a:r>
              <a:rPr lang="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altLang="ru-RU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реальный</a:t>
            </a:r>
            <a:r>
              <a:rPr lang="en-US" altLang="ru-RU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</a:t>
            </a:r>
            <a:r>
              <a:rPr lang="en-US" altLang="ru-RU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Выбор</a:t>
            </a:r>
            <a:r>
              <a:rPr lang="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altLang="ru-RU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темы</a:t>
            </a:r>
            <a:r>
              <a:rPr lang="en-US" altLang="ru-RU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формы</a:t>
            </a:r>
            <a:r>
              <a:rPr lang="en-US" altLang="ru-RU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сдачи</a:t>
            </a:r>
            <a:r>
              <a:rPr lang="en-US" altLang="ru-RU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партнёра</a:t>
            </a:r>
            <a:r>
              <a:rPr lang="en-US" altLang="ru-RU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Безоценочная</a:t>
            </a:r>
            <a:r>
              <a:rPr lang="en-US" altLang="ru-RU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обратная</a:t>
            </a:r>
            <a:r>
              <a:rPr lang="en-US" altLang="ru-RU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связь</a:t>
            </a:r>
            <a:r>
              <a:rPr lang="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altLang="ru-RU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</a:t>
            </a:r>
            <a:r>
              <a:rPr lang="en-US" altLang="ru-RU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en-US" altLang="ru-RU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en-US" altLang="ru-RU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en-US" altLang="ru-RU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en-US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вот</a:t>
            </a:r>
            <a:r>
              <a:rPr lang="en-US" altLang="ru-RU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что</a:t>
            </a:r>
            <a:r>
              <a:rPr lang="en-US" altLang="ru-RU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можно</a:t>
            </a:r>
            <a:r>
              <a:rPr lang="en-US" altLang="ru-RU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улучшить</a:t>
            </a:r>
            <a:r>
              <a:rPr lang="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en-US" altLang="ru-RU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Ролевые</a:t>
            </a:r>
            <a:r>
              <a:rPr lang="en-US" altLang="ru-RU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игры</a:t>
            </a:r>
            <a:r>
              <a:rPr lang="en-US" altLang="ru-RU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дискуссии</a:t>
            </a:r>
            <a:r>
              <a:rPr lang="en-US" altLang="ru-RU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кейсы</a:t>
            </a:r>
          </a:p>
          <a:p>
            <a:pPr marL="0" indent="0" algn="ctr">
              <a:buNone/>
            </a:pPr>
            <a:r>
              <a:rPr lang="en-US" altLang="en-US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Сделать</a:t>
            </a:r>
            <a:r>
              <a:rPr lang="en-US" altLang="ru-RU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учёбу</a:t>
            </a:r>
            <a:r>
              <a:rPr lang="en-US" altLang="ru-RU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вызовом</a:t>
            </a:r>
            <a:r>
              <a:rPr lang="en-US" altLang="ru-RU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en-US" altLang="ru-RU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</a:t>
            </a:r>
            <a:r>
              <a:rPr lang="en-US" altLang="ru-RU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обязанностью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671209"/>
            <a:ext cx="9526016" cy="1488331"/>
          </a:xfrm>
        </p:spPr>
        <p:txBody>
          <a:bodyPr>
            <a:noAutofit/>
          </a:bodyPr>
          <a:lstStyle/>
          <a:p>
            <a:pPr algn="ctr"/>
            <a:r>
              <a:rPr lang="en-US" altLang="en-US" b="1" dirty="0"/>
              <a:t>Мотивация</a:t>
            </a:r>
            <a:r>
              <a:rPr lang="en-US" altLang="ru-RU" b="1" dirty="0"/>
              <a:t> </a:t>
            </a:r>
            <a:r>
              <a:rPr lang="en-US" altLang="en-US" b="1" dirty="0"/>
              <a:t>педагогов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159541"/>
            <a:ext cx="12191999" cy="4698460"/>
          </a:xfrm>
        </p:spPr>
        <p:txBody>
          <a:bodyPr>
            <a:normAutofit fontScale="90000" lnSpcReduction="20000"/>
          </a:bodyPr>
          <a:lstStyle/>
          <a:p>
            <a:pPr algn="just"/>
            <a:r>
              <a:rPr lang="en-US" altLang="en-US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</a:t>
            </a:r>
          </a:p>
          <a:p>
            <a:pPr algn="just"/>
            <a:r>
              <a:rPr lang="en-US" altLang="en-US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</a:t>
            </a:r>
            <a:r>
              <a:rPr lang="en-US" altLang="en-US" sz="3600" b="1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Профессиональные</a:t>
            </a:r>
            <a:r>
              <a:rPr lang="en-US" altLang="ru-RU" sz="3600" b="1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факторы</a:t>
            </a:r>
            <a:r>
              <a:rPr lang="en-US" altLang="ru-RU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altLang="en-US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Признание</a:t>
            </a:r>
            <a:r>
              <a:rPr lang="en-US" altLang="ru-RU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достижений</a:t>
            </a:r>
            <a:r>
              <a:rPr lang="en-US" altLang="ru-RU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altLang="en-US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возможность</a:t>
            </a:r>
            <a:r>
              <a:rPr lang="en-US" altLang="ru-RU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творческого</a:t>
            </a:r>
            <a:r>
              <a:rPr lang="en-US" altLang="ru-RU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самовыражения</a:t>
            </a:r>
            <a:r>
              <a:rPr lang="en-US" altLang="ru-RU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altLang="en-US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достойные</a:t>
            </a:r>
            <a:r>
              <a:rPr lang="en-US" altLang="ru-RU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условия</a:t>
            </a:r>
            <a:r>
              <a:rPr lang="en-US" altLang="ru-RU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труда</a:t>
            </a:r>
            <a:r>
              <a:rPr lang="en-US" altLang="ru-RU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algn="just"/>
            <a:r>
              <a:rPr lang="en-US" altLang="en-US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</a:t>
            </a:r>
            <a:r>
              <a:rPr lang="en-US" altLang="en-US" sz="3600" b="1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Эмоциональные</a:t>
            </a:r>
            <a:r>
              <a:rPr lang="en-US" altLang="ru-RU" sz="3600" b="1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факторы</a:t>
            </a:r>
            <a:r>
              <a:rPr lang="en-US" altLang="ru-RU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altLang="en-US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Удовлетворение</a:t>
            </a:r>
            <a:r>
              <a:rPr lang="en-US" altLang="ru-RU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от</a:t>
            </a:r>
            <a:r>
              <a:rPr lang="en-US" altLang="ru-RU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успехов</a:t>
            </a:r>
            <a:r>
              <a:rPr lang="en-US" altLang="ru-RU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учеников</a:t>
            </a:r>
            <a:r>
              <a:rPr lang="en-US" altLang="ru-RU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altLang="en-US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предотвращение</a:t>
            </a:r>
            <a:r>
              <a:rPr lang="en-US" altLang="ru-RU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профессионального</a:t>
            </a:r>
            <a:r>
              <a:rPr lang="en-US" altLang="ru-RU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выгорания</a:t>
            </a:r>
            <a:r>
              <a:rPr lang="en-US" altLang="ru-RU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algn="just"/>
            <a:r>
              <a:rPr lang="en-US" altLang="en-US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</a:t>
            </a:r>
            <a:r>
              <a:rPr lang="en-US" altLang="en-US" sz="3600" b="1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Развитие</a:t>
            </a:r>
            <a:r>
              <a:rPr lang="en-US" altLang="ru-RU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altLang="en-US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Доступ</a:t>
            </a:r>
            <a:r>
              <a:rPr lang="en-US" altLang="ru-RU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</a:t>
            </a:r>
            <a:r>
              <a:rPr lang="en-US" altLang="ru-RU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качественному</a:t>
            </a:r>
            <a:r>
              <a:rPr lang="en-US" altLang="ru-RU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повышению</a:t>
            </a:r>
            <a:r>
              <a:rPr lang="en-US" altLang="ru-RU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квалификации</a:t>
            </a:r>
            <a:r>
              <a:rPr lang="en-US" altLang="ru-RU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</a:t>
            </a:r>
            <a:r>
              <a:rPr lang="en-US" altLang="ru-RU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современным</a:t>
            </a:r>
            <a:r>
              <a:rPr lang="en-US" altLang="ru-RU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kern="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технологиям</a:t>
            </a:r>
          </a:p>
          <a:p>
            <a:pPr algn="just"/>
            <a:r>
              <a:rPr lang="en-US" altLang="en-US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→</a:t>
            </a:r>
            <a:r>
              <a:rPr lang="en-US" altLang="ru-RU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Вся</a:t>
            </a:r>
            <a:r>
              <a:rPr lang="en-US" altLang="ru-RU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гордость</a:t>
            </a:r>
            <a:r>
              <a:rPr lang="en-US" altLang="ru-RU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учителя</a:t>
            </a:r>
            <a:r>
              <a:rPr lang="en-US" altLang="ru-RU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</a:t>
            </a:r>
            <a:r>
              <a:rPr lang="en-US" altLang="ru-RU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учениках</a:t>
            </a:r>
            <a:r>
              <a:rPr lang="en-US" altLang="ru-RU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altLang="en-US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</a:t>
            </a:r>
            <a:r>
              <a:rPr lang="en-US" altLang="ru-RU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росте</a:t>
            </a:r>
            <a:r>
              <a:rPr lang="en-US" altLang="ru-RU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посеянных</a:t>
            </a:r>
            <a:r>
              <a:rPr lang="en-US" altLang="ru-RU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им</a:t>
            </a:r>
            <a:r>
              <a:rPr lang="en-US" altLang="ru-RU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семян</a:t>
            </a:r>
            <a:r>
              <a:rPr lang="" altLang="en-US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»</a:t>
            </a:r>
            <a:r>
              <a:rPr lang="en-US" altLang="ru-RU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en-US" altLang="en-US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</a:t>
            </a:r>
            <a:r>
              <a:rPr lang="en-US" altLang="ru-RU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altLang="en-US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Менделеев</a:t>
            </a:r>
            <a:r>
              <a:rPr lang="en-US" altLang="ru-RU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671209"/>
            <a:ext cx="9526016" cy="1488331"/>
          </a:xfrm>
        </p:spPr>
        <p:txBody>
          <a:bodyPr>
            <a:noAutofit/>
          </a:bodyPr>
          <a:lstStyle/>
          <a:p>
            <a:pPr algn="ctr"/>
            <a:r>
              <a:rPr lang="en-US" altLang="en-US" b="1" dirty="0"/>
              <a:t>Мотивация</a:t>
            </a:r>
            <a:r>
              <a:rPr lang="en-US" altLang="ru-RU" b="1" dirty="0"/>
              <a:t> </a:t>
            </a:r>
            <a:r>
              <a:rPr lang="en-US" altLang="en-US" b="1" dirty="0"/>
              <a:t>педагогов</a:t>
            </a:r>
            <a:r>
              <a:rPr lang="en-US" altLang="ru-RU" b="1" dirty="0"/>
              <a:t>: </a:t>
            </a:r>
            <a:r>
              <a:rPr lang="en-US" altLang="en-US" b="1" dirty="0"/>
              <a:t>проблемы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159541"/>
            <a:ext cx="12191999" cy="4698460"/>
          </a:xfrm>
        </p:spPr>
        <p:txBody>
          <a:bodyPr>
            <a:normAutofit/>
          </a:bodyPr>
          <a:lstStyle/>
          <a:p>
            <a:pPr algn="just"/>
            <a:r>
              <a:rPr lang="en-US" altLang="en-US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</a:t>
            </a:r>
            <a:r>
              <a:rPr lang="en-US" altLang="en-US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Низкая</a:t>
            </a:r>
            <a:r>
              <a:rPr lang="en-US" altLang="ru-RU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зарплата</a:t>
            </a:r>
            <a:r>
              <a:rPr lang="en-US" altLang="ru-RU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+ </a:t>
            </a:r>
            <a:r>
              <a:rPr lang="en-US" altLang="en-US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высокая</a:t>
            </a:r>
            <a:r>
              <a:rPr lang="en-US" altLang="ru-RU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нагрузка</a:t>
            </a:r>
          </a:p>
          <a:p>
            <a:pPr algn="just"/>
            <a:r>
              <a:rPr lang="en-US" altLang="en-US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Бесконечная</a:t>
            </a:r>
            <a:r>
              <a:rPr lang="en-US" altLang="ru-RU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отчётность</a:t>
            </a:r>
          </a:p>
          <a:p>
            <a:pPr algn="just"/>
            <a:r>
              <a:rPr lang="en-US" altLang="en-US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Отсутствие</a:t>
            </a:r>
            <a:r>
              <a:rPr lang="en-US" altLang="ru-RU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карьерных</a:t>
            </a:r>
            <a:r>
              <a:rPr lang="en-US" altLang="ru-RU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лифтов</a:t>
            </a:r>
          </a:p>
          <a:p>
            <a:pPr algn="just"/>
            <a:r>
              <a:rPr lang="en-US" altLang="en-US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Эмоциональное</a:t>
            </a:r>
            <a:r>
              <a:rPr lang="en-US" altLang="ru-RU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выгорание</a:t>
            </a:r>
          </a:p>
          <a:p>
            <a:pPr algn="just"/>
            <a:r>
              <a:rPr lang="en-US" altLang="en-US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Неуважение</a:t>
            </a:r>
            <a:r>
              <a:rPr lang="en-US" altLang="ru-RU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со</a:t>
            </a:r>
            <a:r>
              <a:rPr lang="en-US" altLang="ru-RU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стороны</a:t>
            </a:r>
            <a:r>
              <a:rPr lang="en-US" altLang="ru-RU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учеников</a:t>
            </a:r>
            <a:r>
              <a:rPr lang="en-US" altLang="ru-RU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/</a:t>
            </a:r>
            <a:r>
              <a:rPr lang="en-US" altLang="en-US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родителей</a:t>
            </a:r>
          </a:p>
          <a:p>
            <a:pPr marL="0" indent="0" algn="just">
              <a:buNone/>
            </a:pPr>
            <a:r>
              <a:rPr lang="en-US" altLang="en-US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→</a:t>
            </a:r>
            <a:r>
              <a:rPr lang="en-US" altLang="ru-RU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Без</a:t>
            </a:r>
            <a:r>
              <a:rPr lang="en-US" altLang="ru-RU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мотивации</a:t>
            </a:r>
            <a:r>
              <a:rPr lang="en-US" altLang="ru-RU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учителя</a:t>
            </a:r>
            <a:r>
              <a:rPr lang="en-US" altLang="ru-RU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не</a:t>
            </a:r>
            <a:r>
              <a:rPr lang="en-US" altLang="ru-RU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будет</a:t>
            </a:r>
            <a:r>
              <a:rPr lang="en-US" altLang="ru-RU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мотивированных</a:t>
            </a:r>
            <a:r>
              <a:rPr lang="en-US" altLang="ru-RU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учеников</a:t>
            </a:r>
            <a:r>
              <a:rPr lang="en-US" altLang="ru-RU" sz="3600" b="1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25*205"/>
  <p:tag name="TABLE_ENDDRAG_RECT" val="67*233*825*20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947*386"/>
  <p:tag name="TABLE_ENDDRAG_RECT" val="0*139*947*38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Совет директоров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Совет директоров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вет директоров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{6A481109-2DC5-9945-BA70-0947E72BDD1F}tf10001076</Template>
  <TotalTime>19</TotalTime>
  <Words>1019</Words>
  <Application>Microsoft Macintosh PowerPoint</Application>
  <PresentationFormat>Широкоэкранный</PresentationFormat>
  <Paragraphs>140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9" baseType="lpstr">
      <vt:lpstr>Arial</vt:lpstr>
      <vt:lpstr>Calibri</vt:lpstr>
      <vt:lpstr>Century Gothic</vt:lpstr>
      <vt:lpstr>PT Serif</vt:lpstr>
      <vt:lpstr>Segoe UI</vt:lpstr>
      <vt:lpstr>Times New Roman</vt:lpstr>
      <vt:lpstr>Wingdings</vt:lpstr>
      <vt:lpstr>Wingdings 3</vt:lpstr>
      <vt:lpstr>Совет директоров</vt:lpstr>
      <vt:lpstr>МОТИВАЦИЯ УЧАСТНИКОВ ОБРАЗОВАТЕЛЬНОГО ПРОЦЕССА</vt:lpstr>
      <vt:lpstr>Актуальность темы</vt:lpstr>
      <vt:lpstr>Ключевые участники образовательного процесса</vt:lpstr>
      <vt:lpstr>Теории мотивации </vt:lpstr>
      <vt:lpstr>Внешняя vs внутренняя мотивация</vt:lpstr>
      <vt:lpstr>Мотивация обучающихся: основные факторы</vt:lpstr>
      <vt:lpstr>Практические приёмы для учащихся</vt:lpstr>
      <vt:lpstr>Мотивация педагогов</vt:lpstr>
      <vt:lpstr>Мотивация педагогов: проблемы</vt:lpstr>
      <vt:lpstr>Особенности мотивации педагогов в условиях цифровизации образования</vt:lpstr>
      <vt:lpstr>ИИ и трудовая мотивация педагогов</vt:lpstr>
      <vt:lpstr>Инструменты для повышения мотивации учителей</vt:lpstr>
      <vt:lpstr>Мотивация родителей</vt:lpstr>
      <vt:lpstr>Взаимодействие школа – семья</vt:lpstr>
      <vt:lpstr>Мотивация администрации и управленческие подходы</vt:lpstr>
      <vt:lpstr>Примеры успешных практик </vt:lpstr>
      <vt:lpstr>Цифровизация образования и мотивация участников образовательного процесса</vt:lpstr>
      <vt:lpstr>Вопросы на понятийность мышления</vt:lpstr>
      <vt:lpstr>Итоги и рекомендации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 Гильманов</dc:creator>
  <cp:lastModifiedBy>Сергей Гильманов</cp:lastModifiedBy>
  <cp:revision>107</cp:revision>
  <dcterms:created xsi:type="dcterms:W3CDTF">2024-11-13T02:08:00Z</dcterms:created>
  <dcterms:modified xsi:type="dcterms:W3CDTF">2026-05-15T04:39:33Z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EB27A2A1819F4EF28157D5753E706798_12</vt:lpwstr>
  </property>
  <property fmtid="{D5CDD505-2E9C-101B-9397-08002B2CF9AE}" pid="3" name="KSOProductBuildVer">
    <vt:lpwstr>1049-12.2.0.23196</vt:lpwstr>
  </property>
</Properties>
</file>